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69" r:id="rId2"/>
    <p:sldId id="357" r:id="rId3"/>
    <p:sldId id="359" r:id="rId4"/>
    <p:sldId id="353" r:id="rId5"/>
    <p:sldId id="361" r:id="rId6"/>
    <p:sldId id="362" r:id="rId7"/>
    <p:sldId id="360" r:id="rId8"/>
    <p:sldId id="331" r:id="rId9"/>
    <p:sldId id="349" r:id="rId10"/>
    <p:sldId id="355" r:id="rId11"/>
    <p:sldId id="356" r:id="rId12"/>
    <p:sldId id="351" r:id="rId13"/>
    <p:sldId id="365" r:id="rId14"/>
    <p:sldId id="339" r:id="rId15"/>
    <p:sldId id="350" r:id="rId16"/>
    <p:sldId id="352" r:id="rId17"/>
    <p:sldId id="343" r:id="rId18"/>
    <p:sldId id="318" r:id="rId19"/>
    <p:sldId id="364" r:id="rId20"/>
    <p:sldId id="281" r:id="rId21"/>
    <p:sldId id="363" r:id="rId22"/>
  </p:sldIdLst>
  <p:sldSz cx="9144000" cy="6858000" type="screen4x3"/>
  <p:notesSz cx="6797675" cy="987425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8726"/>
    <a:srgbClr val="006699"/>
    <a:srgbClr val="AFFC96"/>
    <a:srgbClr val="FF0066"/>
    <a:srgbClr val="99FF99"/>
    <a:srgbClr val="00FF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953" autoAdjust="0"/>
    <p:restoredTop sz="90636" autoAdjust="0"/>
  </p:normalViewPr>
  <p:slideViewPr>
    <p:cSldViewPr>
      <p:cViewPr>
        <p:scale>
          <a:sx n="90" d="100"/>
          <a:sy n="90" d="100"/>
        </p:scale>
        <p:origin x="-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102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02950879853931"/>
          <c:y val="3.1804298611629672E-2"/>
          <c:w val="0.76380148582524643"/>
          <c:h val="0.7376782816481229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Lapas1!$A$3</c:f>
              <c:strCache>
                <c:ptCount val="1"/>
                <c:pt idx="0">
                  <c:v>Išduoti leidimai dirbti ir priimti sprendimai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2012 m.</c:v>
                </c:pt>
                <c:pt idx="1">
                  <c:v>2013 m.</c:v>
                </c:pt>
                <c:pt idx="2">
                  <c:v>2014 m.</c:v>
                </c:pt>
                <c:pt idx="3">
                  <c:v>2015 m.</c:v>
                </c:pt>
                <c:pt idx="4">
                  <c:v>2016 m., I ketv.</c:v>
                </c:pt>
              </c:strCache>
            </c:strRef>
          </c:cat>
          <c:val>
            <c:numRef>
              <c:f>Lapas1!$B$3:$F$3</c:f>
              <c:numCache>
                <c:formatCode>General</c:formatCode>
                <c:ptCount val="5"/>
                <c:pt idx="0">
                  <c:v>474</c:v>
                </c:pt>
                <c:pt idx="1">
                  <c:v>452</c:v>
                </c:pt>
                <c:pt idx="2">
                  <c:v>533</c:v>
                </c:pt>
                <c:pt idx="3">
                  <c:v>1211</c:v>
                </c:pt>
                <c:pt idx="4">
                  <c:v>339</c:v>
                </c:pt>
              </c:numCache>
            </c:numRef>
          </c:val>
        </c:ser>
        <c:ser>
          <c:idx val="0"/>
          <c:order val="1"/>
          <c:tx>
            <c:strRef>
              <c:f>Lapas1!$A$2</c:f>
              <c:strCache>
                <c:ptCount val="1"/>
                <c:pt idx="0">
                  <c:v>Priimti prašymai dėl leidimų dirbti išdavimo ir sprendimų priėmimo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2012 m.</c:v>
                </c:pt>
                <c:pt idx="1">
                  <c:v>2013 m.</c:v>
                </c:pt>
                <c:pt idx="2">
                  <c:v>2014 m.</c:v>
                </c:pt>
                <c:pt idx="3">
                  <c:v>2015 m.</c:v>
                </c:pt>
                <c:pt idx="4">
                  <c:v>2016 m., I ketv.</c:v>
                </c:pt>
              </c:strCache>
            </c:strRef>
          </c:cat>
          <c:val>
            <c:numRef>
              <c:f>Lapas1!$B$2:$F$2</c:f>
              <c:numCache>
                <c:formatCode>General</c:formatCode>
                <c:ptCount val="5"/>
                <c:pt idx="0">
                  <c:v>515</c:v>
                </c:pt>
                <c:pt idx="1">
                  <c:v>468</c:v>
                </c:pt>
                <c:pt idx="2">
                  <c:v>589</c:v>
                </c:pt>
                <c:pt idx="3">
                  <c:v>1335</c:v>
                </c:pt>
                <c:pt idx="4">
                  <c:v>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40793800"/>
        <c:axId val="240796936"/>
      </c:barChart>
      <c:catAx>
        <c:axId val="2407938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0796936"/>
        <c:crosses val="autoZero"/>
        <c:auto val="1"/>
        <c:lblAlgn val="ctr"/>
        <c:lblOffset val="100"/>
        <c:noMultiLvlLbl val="0"/>
      </c:catAx>
      <c:valAx>
        <c:axId val="240796936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079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02950879853931"/>
          <c:y val="3.1804298611629672E-2"/>
          <c:w val="0.77319126377262426"/>
          <c:h val="0.7216076629008434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Lapas1!$A$3</c:f>
              <c:strCache>
                <c:ptCount val="1"/>
                <c:pt idx="0">
                  <c:v>Išduoti leidimai dirbti ir priimti sprendimai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2012, I ketv.</c:v>
                </c:pt>
                <c:pt idx="1">
                  <c:v>2013, I ketv.</c:v>
                </c:pt>
                <c:pt idx="2">
                  <c:v>2014, I ketv.</c:v>
                </c:pt>
                <c:pt idx="3">
                  <c:v>2015, I ketv.</c:v>
                </c:pt>
                <c:pt idx="4">
                  <c:v>2016, I ketv.</c:v>
                </c:pt>
              </c:strCache>
            </c:strRef>
          </c:cat>
          <c:val>
            <c:numRef>
              <c:f>Lapas1!$B$3:$F$3</c:f>
              <c:numCache>
                <c:formatCode>General</c:formatCode>
                <c:ptCount val="5"/>
                <c:pt idx="0">
                  <c:v>107</c:v>
                </c:pt>
                <c:pt idx="1">
                  <c:v>104</c:v>
                </c:pt>
                <c:pt idx="2">
                  <c:v>127</c:v>
                </c:pt>
                <c:pt idx="3">
                  <c:v>198</c:v>
                </c:pt>
                <c:pt idx="4">
                  <c:v>339</c:v>
                </c:pt>
              </c:numCache>
            </c:numRef>
          </c:val>
        </c:ser>
        <c:ser>
          <c:idx val="0"/>
          <c:order val="1"/>
          <c:tx>
            <c:strRef>
              <c:f>Lapas1!$A$2</c:f>
              <c:strCache>
                <c:ptCount val="1"/>
                <c:pt idx="0">
                  <c:v>Priimti prašymai dėl leidimų dirbti išdavimo ir sprendimų priėmimo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Lapas1!$B$1:$F$1</c:f>
              <c:strCache>
                <c:ptCount val="5"/>
                <c:pt idx="0">
                  <c:v>2012, I ketv.</c:v>
                </c:pt>
                <c:pt idx="1">
                  <c:v>2013, I ketv.</c:v>
                </c:pt>
                <c:pt idx="2">
                  <c:v>2014, I ketv.</c:v>
                </c:pt>
                <c:pt idx="3">
                  <c:v>2015, I ketv.</c:v>
                </c:pt>
                <c:pt idx="4">
                  <c:v>2016, I ketv.</c:v>
                </c:pt>
              </c:strCache>
            </c:strRef>
          </c:cat>
          <c:val>
            <c:numRef>
              <c:f>Lapas1!$B$2:$F$2</c:f>
              <c:numCache>
                <c:formatCode>General</c:formatCode>
                <c:ptCount val="5"/>
                <c:pt idx="0">
                  <c:v>139</c:v>
                </c:pt>
                <c:pt idx="1">
                  <c:v>107</c:v>
                </c:pt>
                <c:pt idx="2">
                  <c:v>132</c:v>
                </c:pt>
                <c:pt idx="3">
                  <c:v>265</c:v>
                </c:pt>
                <c:pt idx="4">
                  <c:v>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40794192"/>
        <c:axId val="240794976"/>
      </c:barChart>
      <c:catAx>
        <c:axId val="2407941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0794976"/>
        <c:crosses val="autoZero"/>
        <c:auto val="1"/>
        <c:lblAlgn val="ctr"/>
        <c:lblOffset val="100"/>
        <c:noMultiLvlLbl val="0"/>
      </c:catAx>
      <c:valAx>
        <c:axId val="240794976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079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AFFC96"/>
            </a:solidFill>
          </c:spPr>
          <c:invertIfNegative val="0"/>
          <c:cat>
            <c:strRef>
              <c:f>Lapas1!$A$2:$A$5</c:f>
              <c:strCache>
                <c:ptCount val="4"/>
                <c:pt idx="0">
                  <c:v>Pagal darbo sutartis</c:v>
                </c:pt>
                <c:pt idx="1">
                  <c:v>Komandiruotiems darbuotojams</c:v>
                </c:pt>
                <c:pt idx="2">
                  <c:v>Leidimų pratęsimai</c:v>
                </c:pt>
                <c:pt idx="3">
                  <c:v>Iš viso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2359</c:v>
                </c:pt>
                <c:pt idx="1">
                  <c:v>205</c:v>
                </c:pt>
                <c:pt idx="2">
                  <c:v>763</c:v>
                </c:pt>
                <c:pt idx="3">
                  <c:v>3327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Pagal darbo sutartis</c:v>
                </c:pt>
                <c:pt idx="1">
                  <c:v>Komandiruotiems darbuotojams</c:v>
                </c:pt>
                <c:pt idx="2">
                  <c:v>Leidimų pratęsimai</c:v>
                </c:pt>
                <c:pt idx="3">
                  <c:v>Iš viso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3079</c:v>
                </c:pt>
                <c:pt idx="1">
                  <c:v>224</c:v>
                </c:pt>
                <c:pt idx="2">
                  <c:v>1324</c:v>
                </c:pt>
                <c:pt idx="3">
                  <c:v>4627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Pagal darbo sutartis</c:v>
                </c:pt>
                <c:pt idx="1">
                  <c:v>Komandiruotiems darbuotojams</c:v>
                </c:pt>
                <c:pt idx="2">
                  <c:v>Leidimų pratęsimai</c:v>
                </c:pt>
                <c:pt idx="3">
                  <c:v>Iš viso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3487</c:v>
                </c:pt>
                <c:pt idx="1">
                  <c:v>159</c:v>
                </c:pt>
                <c:pt idx="2">
                  <c:v>1390</c:v>
                </c:pt>
                <c:pt idx="3">
                  <c:v>5036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Pagal darbo sutartis</c:v>
                </c:pt>
                <c:pt idx="1">
                  <c:v>Komandiruotiems darbuotojams</c:v>
                </c:pt>
                <c:pt idx="2">
                  <c:v>Leidimų pratęsimai</c:v>
                </c:pt>
                <c:pt idx="3">
                  <c:v>Iš viso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0">
                  <c:v>4638</c:v>
                </c:pt>
                <c:pt idx="1">
                  <c:v>202</c:v>
                </c:pt>
                <c:pt idx="2">
                  <c:v>542</c:v>
                </c:pt>
                <c:pt idx="3">
                  <c:v>5382</c:v>
                </c:pt>
              </c:numCache>
            </c:numRef>
          </c:val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Pagal darbo sutartis</c:v>
                </c:pt>
                <c:pt idx="1">
                  <c:v>Komandiruotiems darbuotojams</c:v>
                </c:pt>
                <c:pt idx="2">
                  <c:v>Leidimų pratęsimai</c:v>
                </c:pt>
                <c:pt idx="3">
                  <c:v>Iš viso</c:v>
                </c:pt>
              </c:strCache>
            </c:strRef>
          </c:cat>
          <c:val>
            <c:numRef>
              <c:f>Lapas1!$F$2:$F$5</c:f>
              <c:numCache>
                <c:formatCode>General</c:formatCode>
                <c:ptCount val="4"/>
                <c:pt idx="0">
                  <c:v>5815</c:v>
                </c:pt>
                <c:pt idx="1">
                  <c:v>916</c:v>
                </c:pt>
                <c:pt idx="2">
                  <c:v>142</c:v>
                </c:pt>
                <c:pt idx="3">
                  <c:v>6873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95368"/>
        <c:axId val="236853544"/>
      </c:barChart>
      <c:catAx>
        <c:axId val="240795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lt-LT"/>
          </a:p>
        </c:txPr>
        <c:crossAx val="236853544"/>
        <c:crosses val="autoZero"/>
        <c:auto val="1"/>
        <c:lblAlgn val="ctr"/>
        <c:lblOffset val="100"/>
        <c:noMultiLvlLbl val="0"/>
      </c:catAx>
      <c:valAx>
        <c:axId val="236853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795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784771542925568"/>
          <c:y val="3.8752523198064256E-2"/>
          <c:w val="0.44156170909567077"/>
          <c:h val="0.933017161889438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Tinkuotojas apdailininkas</c:v>
                </c:pt>
                <c:pt idx="1">
                  <c:v>Plytų mūrininkas</c:v>
                </c:pt>
                <c:pt idx="2">
                  <c:v>Stogdengys</c:v>
                </c:pt>
                <c:pt idx="3">
                  <c:v>Nuotolinių konstrukcijų montuotojas</c:v>
                </c:pt>
                <c:pt idx="4">
                  <c:v>Orlaivio mechanikas</c:v>
                </c:pt>
                <c:pt idx="5">
                  <c:v>Plataus profilio statybininkas</c:v>
                </c:pt>
                <c:pt idx="6">
                  <c:v>Tinkuotojas apdailininkas</c:v>
                </c:pt>
                <c:pt idx="7">
                  <c:v>Restorano virėjas</c:v>
                </c:pt>
                <c:pt idx="8">
                  <c:v>Pastatų apšiltintojas</c:v>
                </c:pt>
                <c:pt idx="9">
                  <c:v>Tarptautinio krovinių vežimo transporto priemonės vairuotojas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20</c:v>
                </c:pt>
                <c:pt idx="5">
                  <c:v>26</c:v>
                </c:pt>
                <c:pt idx="6">
                  <c:v>33</c:v>
                </c:pt>
                <c:pt idx="7">
                  <c:v>34</c:v>
                </c:pt>
                <c:pt idx="8">
                  <c:v>90</c:v>
                </c:pt>
                <c:pt idx="9">
                  <c:v>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6852760"/>
        <c:axId val="236852368"/>
      </c:barChart>
      <c:catAx>
        <c:axId val="236852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6852368"/>
        <c:crosses val="autoZero"/>
        <c:auto val="1"/>
        <c:lblAlgn val="ctr"/>
        <c:lblOffset val="100"/>
        <c:noMultiLvlLbl val="0"/>
      </c:catAx>
      <c:valAx>
        <c:axId val="2368523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6852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noFill/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5539938341424451E-2"/>
          <c:y val="0.10040130896557917"/>
          <c:w val="0.96270427499640909"/>
          <c:h val="0.8334020847770197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5252722643390579"/>
                  <c:y val="-0.195967063666939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 err="1" smtClean="0"/>
                      <a:t>Komandi</a:t>
                    </a:r>
                    <a:r>
                      <a:rPr lang="lt-LT" sz="1400" dirty="0" smtClean="0"/>
                      <a:t>-</a:t>
                    </a:r>
                    <a:r>
                      <a:rPr lang="en-US" sz="1400" dirty="0" err="1" smtClean="0"/>
                      <a:t>ruoti</a:t>
                    </a:r>
                    <a:r>
                      <a:rPr lang="en-US" sz="1400" dirty="0"/>
                      <a:t>; 260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3076522119611"/>
                      <c:h val="0.1595306804178783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4612931668238627"/>
                  <c:y val="0.2088965733596392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t-BR" sz="1400" b="0" dirty="0" smtClean="0">
                        <a:solidFill>
                          <a:schemeClr val="tx1"/>
                        </a:solidFill>
                        <a:effectLst/>
                      </a:rPr>
                      <a:t> Iš viso pagal darbo sutartį</a:t>
                    </a:r>
                    <a:r>
                      <a:rPr lang="lt-LT" sz="1400" b="0" baseline="0" dirty="0" smtClean="0">
                        <a:solidFill>
                          <a:schemeClr val="tx1"/>
                        </a:solidFill>
                        <a:effectLst/>
                      </a:rPr>
                      <a:t>;</a:t>
                    </a:r>
                    <a:r>
                      <a:rPr lang="pt-BR" sz="1400" b="0" baseline="0" dirty="0" smtClean="0">
                        <a:solidFill>
                          <a:schemeClr val="tx1"/>
                        </a:solidFill>
                        <a:effectLst/>
                      </a:rPr>
                      <a:t> 951</a:t>
                    </a:r>
                    <a:endParaRPr lang="pt-BR" sz="1400" b="0" dirty="0">
                      <a:solidFill>
                        <a:schemeClr val="tx1"/>
                      </a:solidFill>
                      <a:effectLst/>
                    </a:endParaRPr>
                  </a:p>
                </c:rich>
              </c:tx>
              <c:spPr>
                <a:no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8875299713821637"/>
                      <c:h val="0.1856266407235774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7.3975685456896409E-2"/>
                  <c:y val="-7.166823905351367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1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lt-LT" sz="1400" i="1" dirty="0" smtClean="0">
                        <a:solidFill>
                          <a:schemeClr val="tx1"/>
                        </a:solidFill>
                      </a:rPr>
                      <a:t>Iš jų aukštos </a:t>
                    </a:r>
                    <a:r>
                      <a:rPr lang="lt-LT" sz="1400" i="1" dirty="0" err="1" smtClean="0">
                        <a:solidFill>
                          <a:schemeClr val="tx1"/>
                        </a:solidFill>
                      </a:rPr>
                      <a:t>kvalifika-cijos</a:t>
                    </a:r>
                    <a:r>
                      <a:rPr lang="lt-LT" sz="1400" i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lt-LT" sz="1400" i="1" dirty="0" err="1" smtClean="0">
                        <a:solidFill>
                          <a:schemeClr val="tx1"/>
                        </a:solidFill>
                      </a:rPr>
                      <a:t>specialis-tai;</a:t>
                    </a:r>
                    <a:r>
                      <a:rPr lang="lt-LT" sz="1400" i="1" dirty="0" smtClean="0">
                        <a:solidFill>
                          <a:schemeClr val="tx1"/>
                        </a:solidFill>
                      </a:rPr>
                      <a:t> 24</a:t>
                    </a:r>
                    <a:endParaRPr lang="lt-LT" sz="1400" i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29999456731079"/>
                      <c:h val="0.3639251465694274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Komandiruoti</c:v>
                </c:pt>
                <c:pt idx="1">
                  <c:v>Pagal darbo sutartį</c:v>
                </c:pt>
                <c:pt idx="2">
                  <c:v>iš jų aukštos kvalifikacijos specialistai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260</c:v>
                </c:pt>
                <c:pt idx="1">
                  <c:v>851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32"/>
        <c:secondPieSize val="99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664199632736787"/>
          <c:y val="5.4406249999999982E-2"/>
          <c:w val="0.50204149252567731"/>
          <c:h val="0.919563238188976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Filipinai</c:v>
                </c:pt>
                <c:pt idx="1">
                  <c:v>Serbijos</c:v>
                </c:pt>
                <c:pt idx="2">
                  <c:v>Moldovos Respublikos</c:v>
                </c:pt>
                <c:pt idx="3">
                  <c:v>Rusijos Federacijos</c:v>
                </c:pt>
                <c:pt idx="4">
                  <c:v>Kinijos</c:v>
                </c:pt>
                <c:pt idx="5">
                  <c:v>Gruzijos</c:v>
                </c:pt>
                <c:pt idx="6">
                  <c:v>Baltarusijos</c:v>
                </c:pt>
                <c:pt idx="7">
                  <c:v>Ukrainos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</c:v>
                </c:pt>
                <c:pt idx="1">
                  <c:v>12</c:v>
                </c:pt>
                <c:pt idx="2">
                  <c:v>23</c:v>
                </c:pt>
                <c:pt idx="3">
                  <c:v>26</c:v>
                </c:pt>
                <c:pt idx="4">
                  <c:v>29</c:v>
                </c:pt>
                <c:pt idx="5">
                  <c:v>52</c:v>
                </c:pt>
                <c:pt idx="6">
                  <c:v>196</c:v>
                </c:pt>
                <c:pt idx="7">
                  <c:v>840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6849232"/>
        <c:axId val="236850016"/>
      </c:barChart>
      <c:catAx>
        <c:axId val="23684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36850016"/>
        <c:crosses val="autoZero"/>
        <c:auto val="1"/>
        <c:lblAlgn val="ctr"/>
        <c:lblOffset val="100"/>
        <c:noMultiLvlLbl val="0"/>
      </c:catAx>
      <c:valAx>
        <c:axId val="2368500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684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>
              <a:lumMod val="95000"/>
              <a:lumOff val="5000"/>
            </a:schemeClr>
          </a:solidFill>
        </a:defRPr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E4ABE-8422-488D-A7ED-3FA1EF1AE69B}" type="doc">
      <dgm:prSet loTypeId="urn:microsoft.com/office/officeart/2005/8/layout/cycle3" loCatId="cycle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lt-LT"/>
        </a:p>
      </dgm:t>
    </dgm:pt>
    <dgm:pt modelId="{FBCB9AAB-6E74-4EFD-8A8A-2F9D907AB1CB}">
      <dgm:prSet phldrT="[Text]" custT="1"/>
      <dgm:spPr>
        <a:solidFill>
          <a:srgbClr val="92D050"/>
        </a:solidFill>
      </dgm:spPr>
      <dgm:t>
        <a:bodyPr/>
        <a:lstStyle/>
        <a:p>
          <a:r>
            <a:rPr lang="lt-LT" sz="2800" dirty="0" smtClean="0">
              <a:solidFill>
                <a:schemeClr val="accent6">
                  <a:lumMod val="75000"/>
                </a:schemeClr>
              </a:solidFill>
            </a:rPr>
            <a:t>Darbdavys</a:t>
          </a:r>
          <a:endParaRPr lang="lt-LT" sz="2800" dirty="0">
            <a:solidFill>
              <a:schemeClr val="accent6">
                <a:lumMod val="75000"/>
              </a:schemeClr>
            </a:solidFill>
          </a:endParaRPr>
        </a:p>
      </dgm:t>
    </dgm:pt>
    <dgm:pt modelId="{99B4BD09-A43F-4766-8641-126A9B7A55E4}" type="parTrans" cxnId="{5805EB19-AE12-442F-9510-DB6F18875723}">
      <dgm:prSet/>
      <dgm:spPr/>
      <dgm:t>
        <a:bodyPr/>
        <a:lstStyle/>
        <a:p>
          <a:endParaRPr lang="lt-LT"/>
        </a:p>
      </dgm:t>
    </dgm:pt>
    <dgm:pt modelId="{93AF7723-4047-4D32-9EB2-87E3C7B55580}" type="sibTrans" cxnId="{5805EB19-AE12-442F-9510-DB6F18875723}">
      <dgm:prSet/>
      <dgm:spPr/>
      <dgm:t>
        <a:bodyPr/>
        <a:lstStyle/>
        <a:p>
          <a:endParaRPr lang="lt-LT"/>
        </a:p>
      </dgm:t>
    </dgm:pt>
    <dgm:pt modelId="{48431E86-CB4E-4484-BACA-F49BB8C4083D}">
      <dgm:prSet phldrT="[Text]" custT="1"/>
      <dgm:spPr>
        <a:solidFill>
          <a:srgbClr val="00B050"/>
        </a:solidFill>
      </dgm:spPr>
      <dgm:t>
        <a:bodyPr/>
        <a:lstStyle/>
        <a:p>
          <a:r>
            <a:rPr lang="lt-LT" sz="2800" dirty="0" smtClean="0">
              <a:solidFill>
                <a:schemeClr val="accent6">
                  <a:lumMod val="75000"/>
                </a:schemeClr>
              </a:solidFill>
            </a:rPr>
            <a:t>Teritorinė darbo birža</a:t>
          </a:r>
          <a:endParaRPr lang="lt-LT" sz="2800" dirty="0">
            <a:solidFill>
              <a:schemeClr val="accent6">
                <a:lumMod val="75000"/>
              </a:schemeClr>
            </a:solidFill>
          </a:endParaRPr>
        </a:p>
      </dgm:t>
    </dgm:pt>
    <dgm:pt modelId="{40442B11-5679-4E95-A98A-76C4911580DB}" type="parTrans" cxnId="{5E1A4250-575B-429E-A775-F9581B6D16AB}">
      <dgm:prSet/>
      <dgm:spPr/>
      <dgm:t>
        <a:bodyPr/>
        <a:lstStyle/>
        <a:p>
          <a:endParaRPr lang="lt-LT"/>
        </a:p>
      </dgm:t>
    </dgm:pt>
    <dgm:pt modelId="{9EE489F0-068A-41A8-B275-83A987822E56}" type="sibTrans" cxnId="{5E1A4250-575B-429E-A775-F9581B6D16AB}">
      <dgm:prSet/>
      <dgm:spPr/>
      <dgm:t>
        <a:bodyPr/>
        <a:lstStyle/>
        <a:p>
          <a:endParaRPr lang="lt-LT"/>
        </a:p>
      </dgm:t>
    </dgm:pt>
    <dgm:pt modelId="{13D33EDB-DA9D-45E2-B2BF-9023DDCAA4A9}">
      <dgm:prSet phldrT="[Text]" custT="1"/>
      <dgm:spPr>
        <a:solidFill>
          <a:srgbClr val="00FF00"/>
        </a:solidFill>
      </dgm:spPr>
      <dgm:t>
        <a:bodyPr/>
        <a:lstStyle/>
        <a:p>
          <a:r>
            <a:rPr lang="lt-LT" sz="2800" dirty="0" smtClean="0">
              <a:solidFill>
                <a:schemeClr val="accent6">
                  <a:lumMod val="75000"/>
                </a:schemeClr>
              </a:solidFill>
            </a:rPr>
            <a:t>Lietuvos darbo birža</a:t>
          </a:r>
          <a:endParaRPr lang="lt-LT" sz="2800" dirty="0">
            <a:solidFill>
              <a:schemeClr val="accent6">
                <a:lumMod val="75000"/>
              </a:schemeClr>
            </a:solidFill>
          </a:endParaRPr>
        </a:p>
      </dgm:t>
    </dgm:pt>
    <dgm:pt modelId="{885B7845-BF80-4511-884A-D5EC125518D6}" type="parTrans" cxnId="{93FB16D2-CA22-4ABD-B364-4849FBD485BD}">
      <dgm:prSet/>
      <dgm:spPr/>
      <dgm:t>
        <a:bodyPr/>
        <a:lstStyle/>
        <a:p>
          <a:endParaRPr lang="lt-LT"/>
        </a:p>
      </dgm:t>
    </dgm:pt>
    <dgm:pt modelId="{A723C512-CB3C-4CE5-A017-B920176D1B0F}" type="sibTrans" cxnId="{93FB16D2-CA22-4ABD-B364-4849FBD485BD}">
      <dgm:prSet/>
      <dgm:spPr/>
      <dgm:t>
        <a:bodyPr/>
        <a:lstStyle/>
        <a:p>
          <a:endParaRPr lang="lt-LT"/>
        </a:p>
      </dgm:t>
    </dgm:pt>
    <dgm:pt modelId="{668F5D5B-0C3E-4F55-A723-C4C1CA6DF49A}">
      <dgm:prSet phldrT="[Text]" custT="1"/>
      <dgm:spPr>
        <a:solidFill>
          <a:srgbClr val="00B050"/>
        </a:solidFill>
      </dgm:spPr>
      <dgm:t>
        <a:bodyPr/>
        <a:lstStyle/>
        <a:p>
          <a:r>
            <a:rPr lang="lt-LT" sz="2800" dirty="0" smtClean="0">
              <a:solidFill>
                <a:schemeClr val="accent6">
                  <a:lumMod val="75000"/>
                </a:schemeClr>
              </a:solidFill>
            </a:rPr>
            <a:t>Teritorinė darbo birža</a:t>
          </a:r>
          <a:endParaRPr lang="lt-LT" sz="2800" dirty="0">
            <a:solidFill>
              <a:schemeClr val="accent6">
                <a:lumMod val="75000"/>
              </a:schemeClr>
            </a:solidFill>
          </a:endParaRPr>
        </a:p>
      </dgm:t>
    </dgm:pt>
    <dgm:pt modelId="{D81A18B3-0ABB-4F31-8C55-54D4D70AFA66}" type="parTrans" cxnId="{203E7858-2E33-4C27-A4C4-0C86CAAD81AB}">
      <dgm:prSet/>
      <dgm:spPr/>
      <dgm:t>
        <a:bodyPr/>
        <a:lstStyle/>
        <a:p>
          <a:endParaRPr lang="lt-LT"/>
        </a:p>
      </dgm:t>
    </dgm:pt>
    <dgm:pt modelId="{2F32858A-80D0-4749-AC67-6C9406F30CA6}" type="sibTrans" cxnId="{203E7858-2E33-4C27-A4C4-0C86CAAD81AB}">
      <dgm:prSet/>
      <dgm:spPr/>
      <dgm:t>
        <a:bodyPr/>
        <a:lstStyle/>
        <a:p>
          <a:endParaRPr lang="lt-LT"/>
        </a:p>
      </dgm:t>
    </dgm:pt>
    <dgm:pt modelId="{B450D71B-02C4-4755-A686-54F3818E3975}" type="pres">
      <dgm:prSet presAssocID="{F1DE4ABE-8422-488D-A7ED-3FA1EF1AE69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3C104A71-CAE8-425F-A205-30B290F94561}" type="pres">
      <dgm:prSet presAssocID="{F1DE4ABE-8422-488D-A7ED-3FA1EF1AE69B}" presName="cycle" presStyleCnt="0"/>
      <dgm:spPr/>
    </dgm:pt>
    <dgm:pt modelId="{71E4A2BA-6ACF-42E8-935E-C67554383476}" type="pres">
      <dgm:prSet presAssocID="{FBCB9AAB-6E74-4EFD-8A8A-2F9D907AB1CB}" presName="nodeFirstNode" presStyleLbl="node1" presStyleIdx="0" presStyleCnt="4" custRadScaleRad="72648" custRadScaleInc="-320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37571849-451D-4618-8B1A-724848B58850}" type="pres">
      <dgm:prSet presAssocID="{93AF7723-4047-4D32-9EB2-87E3C7B55580}" presName="sibTransFirstNode" presStyleLbl="bgShp" presStyleIdx="0" presStyleCnt="1" custScaleX="116435" custLinFactNeighborX="0" custLinFactNeighborY="3562"/>
      <dgm:spPr/>
      <dgm:t>
        <a:bodyPr/>
        <a:lstStyle/>
        <a:p>
          <a:endParaRPr lang="lt-LT"/>
        </a:p>
      </dgm:t>
    </dgm:pt>
    <dgm:pt modelId="{2052C1C1-772F-416A-8DC3-8F20517293F8}" type="pres">
      <dgm:prSet presAssocID="{48431E86-CB4E-4484-BACA-F49BB8C4083D}" presName="nodeFollowingNodes" presStyleLbl="node1" presStyleIdx="1" presStyleCnt="4" custRadScaleRad="118703" custRadScaleInc="10191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D1B40C6-E920-46BB-BD3E-AE15DDD54096}" type="pres">
      <dgm:prSet presAssocID="{13D33EDB-DA9D-45E2-B2BF-9023DDCAA4A9}" presName="nodeFollowingNodes" presStyleLbl="node1" presStyleIdx="2" presStyleCnt="4" custRadScaleRad="145511" custRadScaleInc="-7409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3717572C-7468-4EEF-9CD1-CACB81ED155B}" type="pres">
      <dgm:prSet presAssocID="{668F5D5B-0C3E-4F55-A723-C4C1CA6DF49A}" presName="nodeFollowingNodes" presStyleLbl="node1" presStyleIdx="3" presStyleCnt="4" custRadScaleRad="102766" custRadScaleInc="-1178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10ABD1FD-197E-42B8-936F-20F1205B9922}" type="presOf" srcId="{48431E86-CB4E-4484-BACA-F49BB8C4083D}" destId="{2052C1C1-772F-416A-8DC3-8F20517293F8}" srcOrd="0" destOrd="0" presId="urn:microsoft.com/office/officeart/2005/8/layout/cycle3"/>
    <dgm:cxn modelId="{203E7858-2E33-4C27-A4C4-0C86CAAD81AB}" srcId="{F1DE4ABE-8422-488D-A7ED-3FA1EF1AE69B}" destId="{668F5D5B-0C3E-4F55-A723-C4C1CA6DF49A}" srcOrd="3" destOrd="0" parTransId="{D81A18B3-0ABB-4F31-8C55-54D4D70AFA66}" sibTransId="{2F32858A-80D0-4749-AC67-6C9406F30CA6}"/>
    <dgm:cxn modelId="{847A9716-1565-4E28-B88F-E951B35AD053}" type="presOf" srcId="{F1DE4ABE-8422-488D-A7ED-3FA1EF1AE69B}" destId="{B450D71B-02C4-4755-A686-54F3818E3975}" srcOrd="0" destOrd="0" presId="urn:microsoft.com/office/officeart/2005/8/layout/cycle3"/>
    <dgm:cxn modelId="{80056139-DCB0-435C-97A8-E8CAAA444AAF}" type="presOf" srcId="{668F5D5B-0C3E-4F55-A723-C4C1CA6DF49A}" destId="{3717572C-7468-4EEF-9CD1-CACB81ED155B}" srcOrd="0" destOrd="0" presId="urn:microsoft.com/office/officeart/2005/8/layout/cycle3"/>
    <dgm:cxn modelId="{BCB1AF32-F313-4C8A-BF27-6F10CE56E928}" type="presOf" srcId="{FBCB9AAB-6E74-4EFD-8A8A-2F9D907AB1CB}" destId="{71E4A2BA-6ACF-42E8-935E-C67554383476}" srcOrd="0" destOrd="0" presId="urn:microsoft.com/office/officeart/2005/8/layout/cycle3"/>
    <dgm:cxn modelId="{6BC9B940-AFBB-4A91-8EE2-1459AC68C341}" type="presOf" srcId="{13D33EDB-DA9D-45E2-B2BF-9023DDCAA4A9}" destId="{FD1B40C6-E920-46BB-BD3E-AE15DDD54096}" srcOrd="0" destOrd="0" presId="urn:microsoft.com/office/officeart/2005/8/layout/cycle3"/>
    <dgm:cxn modelId="{5E1A4250-575B-429E-A775-F9581B6D16AB}" srcId="{F1DE4ABE-8422-488D-A7ED-3FA1EF1AE69B}" destId="{48431E86-CB4E-4484-BACA-F49BB8C4083D}" srcOrd="1" destOrd="0" parTransId="{40442B11-5679-4E95-A98A-76C4911580DB}" sibTransId="{9EE489F0-068A-41A8-B275-83A987822E56}"/>
    <dgm:cxn modelId="{5805EB19-AE12-442F-9510-DB6F18875723}" srcId="{F1DE4ABE-8422-488D-A7ED-3FA1EF1AE69B}" destId="{FBCB9AAB-6E74-4EFD-8A8A-2F9D907AB1CB}" srcOrd="0" destOrd="0" parTransId="{99B4BD09-A43F-4766-8641-126A9B7A55E4}" sibTransId="{93AF7723-4047-4D32-9EB2-87E3C7B55580}"/>
    <dgm:cxn modelId="{93FB16D2-CA22-4ABD-B364-4849FBD485BD}" srcId="{F1DE4ABE-8422-488D-A7ED-3FA1EF1AE69B}" destId="{13D33EDB-DA9D-45E2-B2BF-9023DDCAA4A9}" srcOrd="2" destOrd="0" parTransId="{885B7845-BF80-4511-884A-D5EC125518D6}" sibTransId="{A723C512-CB3C-4CE5-A017-B920176D1B0F}"/>
    <dgm:cxn modelId="{8FE8FE74-3265-4C33-9F84-14F6B68DB9D1}" type="presOf" srcId="{93AF7723-4047-4D32-9EB2-87E3C7B55580}" destId="{37571849-451D-4618-8B1A-724848B58850}" srcOrd="0" destOrd="0" presId="urn:microsoft.com/office/officeart/2005/8/layout/cycle3"/>
    <dgm:cxn modelId="{BBE24560-5DA7-47FB-A802-721B64495E99}" type="presParOf" srcId="{B450D71B-02C4-4755-A686-54F3818E3975}" destId="{3C104A71-CAE8-425F-A205-30B290F94561}" srcOrd="0" destOrd="0" presId="urn:microsoft.com/office/officeart/2005/8/layout/cycle3"/>
    <dgm:cxn modelId="{9EF6448F-FEFF-40A5-B809-136BC1EA90B5}" type="presParOf" srcId="{3C104A71-CAE8-425F-A205-30B290F94561}" destId="{71E4A2BA-6ACF-42E8-935E-C67554383476}" srcOrd="0" destOrd="0" presId="urn:microsoft.com/office/officeart/2005/8/layout/cycle3"/>
    <dgm:cxn modelId="{A845459B-783F-4D0A-A00C-F3E5032198AC}" type="presParOf" srcId="{3C104A71-CAE8-425F-A205-30B290F94561}" destId="{37571849-451D-4618-8B1A-724848B58850}" srcOrd="1" destOrd="0" presId="urn:microsoft.com/office/officeart/2005/8/layout/cycle3"/>
    <dgm:cxn modelId="{F4154E49-AEB5-40EF-BD7E-BFD4AB5253D9}" type="presParOf" srcId="{3C104A71-CAE8-425F-A205-30B290F94561}" destId="{2052C1C1-772F-416A-8DC3-8F20517293F8}" srcOrd="2" destOrd="0" presId="urn:microsoft.com/office/officeart/2005/8/layout/cycle3"/>
    <dgm:cxn modelId="{797623C2-3B9E-4478-8AC5-CB511A4B5D68}" type="presParOf" srcId="{3C104A71-CAE8-425F-A205-30B290F94561}" destId="{FD1B40C6-E920-46BB-BD3E-AE15DDD54096}" srcOrd="3" destOrd="0" presId="urn:microsoft.com/office/officeart/2005/8/layout/cycle3"/>
    <dgm:cxn modelId="{5CD491CE-B9BD-447A-9564-73DEFB65F2BF}" type="presParOf" srcId="{3C104A71-CAE8-425F-A205-30B290F94561}" destId="{3717572C-7468-4EEF-9CD1-CACB81ED155B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C6583-A4BF-400B-92EA-6D59D15E60CD}" type="doc">
      <dgm:prSet loTypeId="urn:microsoft.com/office/officeart/2005/8/layout/chevron2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lt-LT"/>
        </a:p>
      </dgm:t>
    </dgm:pt>
    <dgm:pt modelId="{D1824BAF-FAA2-4716-B0B2-2DC0B020637E}">
      <dgm:prSet/>
      <dgm:spPr/>
      <dgm:t>
        <a:bodyPr/>
        <a:lstStyle/>
        <a:p>
          <a:pPr rtl="0"/>
          <a:endParaRPr lang="lt-LT" dirty="0">
            <a:solidFill>
              <a:srgbClr val="00B050"/>
            </a:solidFill>
          </a:endParaRPr>
        </a:p>
      </dgm:t>
    </dgm:pt>
    <dgm:pt modelId="{DF1013A2-900E-4438-BFB6-0C3E46C2F93C}" type="parTrans" cxnId="{BCF7E023-0598-46D2-AC9F-2477C5FEB7F3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EA154E2C-0EF5-4B70-93A4-1FACAA478AA2}" type="sibTrans" cxnId="{BCF7E023-0598-46D2-AC9F-2477C5FEB7F3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DAEEA65D-6D12-4D1F-8441-851620999719}">
      <dgm:prSet custT="1"/>
      <dgm:spPr/>
      <dgm:t>
        <a:bodyPr/>
        <a:lstStyle/>
        <a:p>
          <a:pPr rtl="0"/>
          <a:r>
            <a:rPr lang="lt-LT" sz="1800" dirty="0" smtClean="0"/>
            <a:t>Už leidimo dirbti išdavimą iki 1 metų               – </a:t>
          </a:r>
          <a:r>
            <a:rPr lang="lt-LT" sz="1800" b="1" dirty="0" smtClean="0"/>
            <a:t>121 </a:t>
          </a:r>
          <a:r>
            <a:rPr lang="lt-LT" sz="1800" dirty="0" err="1" smtClean="0"/>
            <a:t>Eur</a:t>
          </a:r>
          <a:endParaRPr lang="lt-LT" sz="1800" dirty="0"/>
        </a:p>
      </dgm:t>
    </dgm:pt>
    <dgm:pt modelId="{8D17B8AF-2980-45ED-BE97-4DEF46FD829D}" type="parTrans" cxnId="{D504746A-DA3A-4BF1-BD0C-ED3589D32C56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8F247129-2CA1-4271-8227-716BD53C78D4}" type="sibTrans" cxnId="{D504746A-DA3A-4BF1-BD0C-ED3589D32C56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89C58DA9-32A7-467B-A840-4AD88FE76352}">
      <dgm:prSet custT="1"/>
      <dgm:spPr/>
      <dgm:t>
        <a:bodyPr/>
        <a:lstStyle/>
        <a:p>
          <a:pPr rtl="0"/>
          <a:r>
            <a:rPr lang="lt-LT" sz="1800" smtClean="0"/>
            <a:t>Už leidimo dirbti pratęsimą                              –  </a:t>
          </a:r>
          <a:r>
            <a:rPr lang="lt-LT" sz="1800" b="1" smtClean="0"/>
            <a:t>52  </a:t>
          </a:r>
          <a:r>
            <a:rPr lang="lt-LT" sz="1800" smtClean="0"/>
            <a:t>Eur</a:t>
          </a:r>
          <a:endParaRPr lang="lt-LT" sz="1800" dirty="0"/>
        </a:p>
      </dgm:t>
    </dgm:pt>
    <dgm:pt modelId="{72F08779-4817-48AE-A117-7EFD1D8CF058}" type="parTrans" cxnId="{1B9DBF9A-5CDB-49AF-AB4F-9EE7A239FA78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C02D52A9-BA6E-47C0-8840-BD245FC2B009}" type="sibTrans" cxnId="{1B9DBF9A-5CDB-49AF-AB4F-9EE7A239FA78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3FF481B8-B694-4112-8464-185B7AC1A26D}">
      <dgm:prSet custT="1"/>
      <dgm:spPr/>
      <dgm:t>
        <a:bodyPr/>
        <a:lstStyle/>
        <a:p>
          <a:pPr rtl="0"/>
          <a:r>
            <a:rPr lang="lt-LT" sz="1800" smtClean="0"/>
            <a:t>Už leidimo dirbti išdavimą iki 2 metų               – </a:t>
          </a:r>
          <a:r>
            <a:rPr lang="lt-LT" sz="1800" b="1" smtClean="0"/>
            <a:t>150 </a:t>
          </a:r>
          <a:r>
            <a:rPr lang="lt-LT" sz="1800" smtClean="0"/>
            <a:t>Eur</a:t>
          </a:r>
          <a:endParaRPr lang="lt-LT" sz="1800" dirty="0"/>
        </a:p>
      </dgm:t>
    </dgm:pt>
    <dgm:pt modelId="{D9DF48DA-122B-4C9C-9289-96D2DB55D130}" type="parTrans" cxnId="{393FA2A2-F720-4CEE-8730-FCB77B42D64E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4EAB3C54-8B24-49C6-8ECB-4D6546C06685}" type="sibTrans" cxnId="{393FA2A2-F720-4CEE-8730-FCB77B42D64E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63A2981F-A163-4C1B-96AC-5CC1AD6A87DD}">
      <dgm:prSet custT="1"/>
      <dgm:spPr/>
      <dgm:t>
        <a:bodyPr/>
        <a:lstStyle/>
        <a:p>
          <a:pPr rtl="0"/>
          <a:r>
            <a:rPr lang="lt-LT" sz="1800" smtClean="0"/>
            <a:t>Už leidimo dirbti sezoninius darbus išdavimą –  </a:t>
          </a:r>
          <a:r>
            <a:rPr lang="lt-LT" sz="1800" b="1" smtClean="0"/>
            <a:t>34  </a:t>
          </a:r>
          <a:r>
            <a:rPr lang="lt-LT" sz="1800" smtClean="0"/>
            <a:t>Eur</a:t>
          </a:r>
          <a:endParaRPr lang="lt-LT" sz="1800" dirty="0"/>
        </a:p>
      </dgm:t>
    </dgm:pt>
    <dgm:pt modelId="{959B4DEA-E617-410C-9BA2-9D598EFB2F3F}" type="parTrans" cxnId="{B657F8A1-4D5A-42DF-BC4F-205DE21328F1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34FEDE22-9B81-4FE1-8CC8-9A976418F16A}" type="sibTrans" cxnId="{B657F8A1-4D5A-42DF-BC4F-205DE21328F1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9D2EB8B7-0AD7-45E2-ADC3-3AA44D524392}">
      <dgm:prSet custT="1"/>
      <dgm:spPr/>
      <dgm:t>
        <a:bodyPr/>
        <a:lstStyle/>
        <a:p>
          <a:pPr rtl="0"/>
          <a:r>
            <a:rPr lang="lt-LT" sz="1800" smtClean="0"/>
            <a:t>Už leidimo dirbti dublikato išdavimą                 – </a:t>
          </a:r>
          <a:r>
            <a:rPr lang="lt-LT" sz="1800" b="1" smtClean="0"/>
            <a:t>8,6 </a:t>
          </a:r>
          <a:r>
            <a:rPr lang="lt-LT" sz="1800" smtClean="0"/>
            <a:t>Eur</a:t>
          </a:r>
          <a:endParaRPr lang="lt-LT" sz="1800" dirty="0"/>
        </a:p>
      </dgm:t>
    </dgm:pt>
    <dgm:pt modelId="{021E1EFB-3437-4276-AB61-C2AF2E8E16DB}" type="parTrans" cxnId="{D21E0F02-4A68-458F-8993-0A6CD1F2C9CF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17F4DD0C-F71E-41C6-A738-EB8646A925E8}" type="sibTrans" cxnId="{D21E0F02-4A68-458F-8993-0A6CD1F2C9CF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DB301BEB-9996-42AF-BD7F-BF2CFC9867AC}">
      <dgm:prSet custT="1"/>
      <dgm:spPr/>
      <dgm:t>
        <a:bodyPr/>
        <a:lstStyle/>
        <a:p>
          <a:pPr rtl="0"/>
          <a:r>
            <a:rPr lang="lt-LT" sz="1800" smtClean="0"/>
            <a:t>Už sprendimo dėl užsieniečio darbo atitikties Lietuvos Respublikos darbo rinkos poreikiams priėmimą – </a:t>
          </a:r>
          <a:r>
            <a:rPr lang="lt-LT" sz="1800" b="1" smtClean="0"/>
            <a:t>28 </a:t>
          </a:r>
          <a:r>
            <a:rPr lang="lt-LT" sz="1800" smtClean="0"/>
            <a:t>Eur</a:t>
          </a:r>
          <a:endParaRPr lang="lt-LT" sz="1800" dirty="0"/>
        </a:p>
      </dgm:t>
    </dgm:pt>
    <dgm:pt modelId="{CC6D416C-C1D8-4F82-953A-9B506EB8FF71}" type="parTrans" cxnId="{55795C30-3C3B-4005-8398-D7F4DB946B03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95DB88BD-CBFF-4670-9EF8-2E07954C185D}" type="sibTrans" cxnId="{55795C30-3C3B-4005-8398-D7F4DB946B03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2407AB13-1122-42FB-86AB-E9E9D7825E35}">
      <dgm:prSet/>
      <dgm:spPr/>
      <dgm:t>
        <a:bodyPr/>
        <a:lstStyle/>
        <a:p>
          <a:pPr rtl="0"/>
          <a:endParaRPr lang="lt-LT" dirty="0"/>
        </a:p>
      </dgm:t>
    </dgm:pt>
    <dgm:pt modelId="{1FF02A76-BF65-4CF5-8FFD-EAA3A30C1835}" type="parTrans" cxnId="{F5FE6182-8270-4427-81DE-0F1A6559E17D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5C475520-2601-4B03-A16A-7837F6FBD27C}" type="sibTrans" cxnId="{F5FE6182-8270-4427-81DE-0F1A6559E17D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BA7499A0-C40B-4CFE-B55C-3DDC664571A7}">
      <dgm:prSet custT="1"/>
      <dgm:spPr/>
      <dgm:t>
        <a:bodyPr/>
        <a:lstStyle/>
        <a:p>
          <a:r>
            <a:rPr lang="lt-LT" sz="1800" smtClean="0"/>
            <a:t>Už sprendimo dėl užsieniečio aukštos profesinės kvalifikacijos reikalaujančio darbo atitikties Lietuvos Respublikos darbo rinkos poreikiams priėmimą – </a:t>
          </a:r>
          <a:r>
            <a:rPr lang="lt-LT" sz="1800" b="1" smtClean="0"/>
            <a:t>28</a:t>
          </a:r>
          <a:r>
            <a:rPr lang="lt-LT" sz="1800" smtClean="0"/>
            <a:t> Eur</a:t>
          </a:r>
          <a:endParaRPr lang="lt-LT" sz="1800" dirty="0"/>
        </a:p>
      </dgm:t>
    </dgm:pt>
    <dgm:pt modelId="{35AA8ED7-0011-4F5C-BE99-9B6139042CD7}" type="parTrans" cxnId="{FAE1EA9C-3355-4C54-9645-6C3D88998681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874FDE11-981D-424D-9A53-2BA915BB1FDB}" type="sibTrans" cxnId="{FAE1EA9C-3355-4C54-9645-6C3D88998681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D387F68A-F4F5-40AD-83CF-965D406C16B2}">
      <dgm:prSet/>
      <dgm:spPr/>
      <dgm:t>
        <a:bodyPr/>
        <a:lstStyle/>
        <a:p>
          <a:pPr rtl="0"/>
          <a:endParaRPr lang="lt-LT">
            <a:solidFill>
              <a:srgbClr val="00B050"/>
            </a:solidFill>
          </a:endParaRPr>
        </a:p>
      </dgm:t>
    </dgm:pt>
    <dgm:pt modelId="{95CB6329-6AE0-473E-8375-D7AE083BD664}" type="sibTrans" cxnId="{3D903321-7E11-4DB9-A84E-26CFF0116DFA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2B72DC94-559C-4820-A975-EAA21ACC0DE4}" type="parTrans" cxnId="{3D903321-7E11-4DB9-A84E-26CFF0116DFA}">
      <dgm:prSet/>
      <dgm:spPr/>
      <dgm:t>
        <a:bodyPr/>
        <a:lstStyle/>
        <a:p>
          <a:endParaRPr lang="lt-LT">
            <a:solidFill>
              <a:srgbClr val="00B050"/>
            </a:solidFill>
          </a:endParaRPr>
        </a:p>
      </dgm:t>
    </dgm:pt>
    <dgm:pt modelId="{6A82BE3C-BDEA-475B-8C35-374394542AF1}" type="pres">
      <dgm:prSet presAssocID="{498C6583-A4BF-400B-92EA-6D59D15E60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D0A13EC4-0BD7-49AB-ADD7-E4BFF624F014}" type="pres">
      <dgm:prSet presAssocID="{D1824BAF-FAA2-4716-B0B2-2DC0B020637E}" presName="composite" presStyleCnt="0"/>
      <dgm:spPr/>
      <dgm:t>
        <a:bodyPr/>
        <a:lstStyle/>
        <a:p>
          <a:endParaRPr lang="lt-LT"/>
        </a:p>
      </dgm:t>
    </dgm:pt>
    <dgm:pt modelId="{C7544418-5223-406A-8949-3696D9B9DC7B}" type="pres">
      <dgm:prSet presAssocID="{D1824BAF-FAA2-4716-B0B2-2DC0B020637E}" presName="parentText" presStyleLbl="alignNode1" presStyleIdx="0" presStyleCnt="3" custScaleX="105234" custScaleY="17144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08FD655F-F206-4569-83F9-CD533C0A0E5F}" type="pres">
      <dgm:prSet presAssocID="{D1824BAF-FAA2-4716-B0B2-2DC0B020637E}" presName="descendantText" presStyleLbl="alignAcc1" presStyleIdx="0" presStyleCnt="3" custScaleY="18239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37B24928-6762-4888-B1AA-37C1401170A5}" type="pres">
      <dgm:prSet presAssocID="{EA154E2C-0EF5-4B70-93A4-1FACAA478AA2}" presName="sp" presStyleCnt="0"/>
      <dgm:spPr/>
      <dgm:t>
        <a:bodyPr/>
        <a:lstStyle/>
        <a:p>
          <a:endParaRPr lang="lt-LT"/>
        </a:p>
      </dgm:t>
    </dgm:pt>
    <dgm:pt modelId="{9129A62A-699F-4E10-934B-CC3096F7375E}" type="pres">
      <dgm:prSet presAssocID="{D387F68A-F4F5-40AD-83CF-965D406C16B2}" presName="composite" presStyleCnt="0"/>
      <dgm:spPr/>
      <dgm:t>
        <a:bodyPr/>
        <a:lstStyle/>
        <a:p>
          <a:endParaRPr lang="lt-LT"/>
        </a:p>
      </dgm:t>
    </dgm:pt>
    <dgm:pt modelId="{1B86C656-1F2D-4C49-9AF3-E06519ABDB63}" type="pres">
      <dgm:prSet presAssocID="{D387F68A-F4F5-40AD-83CF-965D406C16B2}" presName="parentText" presStyleLbl="alignNode1" presStyleIdx="1" presStyleCnt="3" custLinFactNeighborX="2648" custLinFactNeighborY="-2695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DC691059-0755-471E-895C-63D7E6D50692}" type="pres">
      <dgm:prSet presAssocID="{D387F68A-F4F5-40AD-83CF-965D406C16B2}" presName="descendantText" presStyleLbl="alignAcc1" presStyleIdx="1" presStyleCnt="3" custLinFactNeighborX="459" custLinFactNeighborY="-4146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D8EEAA-27C7-41CA-B8C8-A1E151CA7027}" type="pres">
      <dgm:prSet presAssocID="{95CB6329-6AE0-473E-8375-D7AE083BD664}" presName="sp" presStyleCnt="0"/>
      <dgm:spPr/>
      <dgm:t>
        <a:bodyPr/>
        <a:lstStyle/>
        <a:p>
          <a:endParaRPr lang="lt-LT"/>
        </a:p>
      </dgm:t>
    </dgm:pt>
    <dgm:pt modelId="{7E902812-3B80-4BB2-A505-EC54B6ABDE9D}" type="pres">
      <dgm:prSet presAssocID="{2407AB13-1122-42FB-86AB-E9E9D7825E35}" presName="composite" presStyleCnt="0"/>
      <dgm:spPr/>
      <dgm:t>
        <a:bodyPr/>
        <a:lstStyle/>
        <a:p>
          <a:endParaRPr lang="lt-LT"/>
        </a:p>
      </dgm:t>
    </dgm:pt>
    <dgm:pt modelId="{A537EB1A-C09A-429A-A894-BC2633A637A5}" type="pres">
      <dgm:prSet presAssocID="{2407AB13-1122-42FB-86AB-E9E9D7825E35}" presName="parentText" presStyleLbl="alignNode1" presStyleIdx="2" presStyleCnt="3" custLinFactNeighborX="2648" custLinFactNeighborY="-51436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FCC002A-3AD3-4BB6-B568-1296B32230AB}" type="pres">
      <dgm:prSet presAssocID="{2407AB13-1122-42FB-86AB-E9E9D7825E35}" presName="descendantText" presStyleLbl="alignAcc1" presStyleIdx="2" presStyleCnt="3" custLinFactNeighborX="459" custLinFactNeighborY="-70039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D903321-7E11-4DB9-A84E-26CFF0116DFA}" srcId="{498C6583-A4BF-400B-92EA-6D59D15E60CD}" destId="{D387F68A-F4F5-40AD-83CF-965D406C16B2}" srcOrd="1" destOrd="0" parTransId="{2B72DC94-559C-4820-A975-EAA21ACC0DE4}" sibTransId="{95CB6329-6AE0-473E-8375-D7AE083BD664}"/>
    <dgm:cxn modelId="{1B9DBF9A-5CDB-49AF-AB4F-9EE7A239FA78}" srcId="{D1824BAF-FAA2-4716-B0B2-2DC0B020637E}" destId="{89C58DA9-32A7-467B-A840-4AD88FE76352}" srcOrd="1" destOrd="0" parTransId="{72F08779-4817-48AE-A117-7EFD1D8CF058}" sibTransId="{C02D52A9-BA6E-47C0-8840-BD245FC2B009}"/>
    <dgm:cxn modelId="{CD603040-96FD-46CE-9AAC-CC164C7D6774}" type="presOf" srcId="{89C58DA9-32A7-467B-A840-4AD88FE76352}" destId="{08FD655F-F206-4569-83F9-CD533C0A0E5F}" srcOrd="0" destOrd="1" presId="urn:microsoft.com/office/officeart/2005/8/layout/chevron2"/>
    <dgm:cxn modelId="{55795C30-3C3B-4005-8398-D7F4DB946B03}" srcId="{D387F68A-F4F5-40AD-83CF-965D406C16B2}" destId="{DB301BEB-9996-42AF-BD7F-BF2CFC9867AC}" srcOrd="0" destOrd="0" parTransId="{CC6D416C-C1D8-4F82-953A-9B506EB8FF71}" sibTransId="{95DB88BD-CBFF-4670-9EF8-2E07954C185D}"/>
    <dgm:cxn modelId="{E9F8C57F-FF7B-4DD8-9B8E-43A7BF7C7132}" type="presOf" srcId="{63A2981F-A163-4C1B-96AC-5CC1AD6A87DD}" destId="{08FD655F-F206-4569-83F9-CD533C0A0E5F}" srcOrd="0" destOrd="3" presId="urn:microsoft.com/office/officeart/2005/8/layout/chevron2"/>
    <dgm:cxn modelId="{789F87F6-3D7C-4B64-AB24-CDD031E10270}" type="presOf" srcId="{DAEEA65D-6D12-4D1F-8441-851620999719}" destId="{08FD655F-F206-4569-83F9-CD533C0A0E5F}" srcOrd="0" destOrd="0" presId="urn:microsoft.com/office/officeart/2005/8/layout/chevron2"/>
    <dgm:cxn modelId="{510B2667-7467-4910-8702-E33B0F84B7D1}" type="presOf" srcId="{BA7499A0-C40B-4CFE-B55C-3DDC664571A7}" destId="{FFCC002A-3AD3-4BB6-B568-1296B32230AB}" srcOrd="0" destOrd="0" presId="urn:microsoft.com/office/officeart/2005/8/layout/chevron2"/>
    <dgm:cxn modelId="{BCF7E023-0598-46D2-AC9F-2477C5FEB7F3}" srcId="{498C6583-A4BF-400B-92EA-6D59D15E60CD}" destId="{D1824BAF-FAA2-4716-B0B2-2DC0B020637E}" srcOrd="0" destOrd="0" parTransId="{DF1013A2-900E-4438-BFB6-0C3E46C2F93C}" sibTransId="{EA154E2C-0EF5-4B70-93A4-1FACAA478AA2}"/>
    <dgm:cxn modelId="{F5FE6182-8270-4427-81DE-0F1A6559E17D}" srcId="{498C6583-A4BF-400B-92EA-6D59D15E60CD}" destId="{2407AB13-1122-42FB-86AB-E9E9D7825E35}" srcOrd="2" destOrd="0" parTransId="{1FF02A76-BF65-4CF5-8FFD-EAA3A30C1835}" sibTransId="{5C475520-2601-4B03-A16A-7837F6FBD27C}"/>
    <dgm:cxn modelId="{27A842A9-9924-483B-97A3-6A4F20CBCED3}" type="presOf" srcId="{9D2EB8B7-0AD7-45E2-ADC3-3AA44D524392}" destId="{08FD655F-F206-4569-83F9-CD533C0A0E5F}" srcOrd="0" destOrd="4" presId="urn:microsoft.com/office/officeart/2005/8/layout/chevron2"/>
    <dgm:cxn modelId="{FAE1EA9C-3355-4C54-9645-6C3D88998681}" srcId="{2407AB13-1122-42FB-86AB-E9E9D7825E35}" destId="{BA7499A0-C40B-4CFE-B55C-3DDC664571A7}" srcOrd="0" destOrd="0" parTransId="{35AA8ED7-0011-4F5C-BE99-9B6139042CD7}" sibTransId="{874FDE11-981D-424D-9A53-2BA915BB1FDB}"/>
    <dgm:cxn modelId="{B657F8A1-4D5A-42DF-BC4F-205DE21328F1}" srcId="{D1824BAF-FAA2-4716-B0B2-2DC0B020637E}" destId="{63A2981F-A163-4C1B-96AC-5CC1AD6A87DD}" srcOrd="3" destOrd="0" parTransId="{959B4DEA-E617-410C-9BA2-9D598EFB2F3F}" sibTransId="{34FEDE22-9B81-4FE1-8CC8-9A976418F16A}"/>
    <dgm:cxn modelId="{35A13196-9EF2-4980-8663-109626088C2A}" type="presOf" srcId="{D1824BAF-FAA2-4716-B0B2-2DC0B020637E}" destId="{C7544418-5223-406A-8949-3696D9B9DC7B}" srcOrd="0" destOrd="0" presId="urn:microsoft.com/office/officeart/2005/8/layout/chevron2"/>
    <dgm:cxn modelId="{70062B42-FB13-4ABF-A10D-67ED0516B0FE}" type="presOf" srcId="{D387F68A-F4F5-40AD-83CF-965D406C16B2}" destId="{1B86C656-1F2D-4C49-9AF3-E06519ABDB63}" srcOrd="0" destOrd="0" presId="urn:microsoft.com/office/officeart/2005/8/layout/chevron2"/>
    <dgm:cxn modelId="{75ADECF3-5D2A-4183-BE36-7CD76920222E}" type="presOf" srcId="{3FF481B8-B694-4112-8464-185B7AC1A26D}" destId="{08FD655F-F206-4569-83F9-CD533C0A0E5F}" srcOrd="0" destOrd="2" presId="urn:microsoft.com/office/officeart/2005/8/layout/chevron2"/>
    <dgm:cxn modelId="{701DC189-B002-4BE0-AB43-DF6EC6D961D4}" type="presOf" srcId="{498C6583-A4BF-400B-92EA-6D59D15E60CD}" destId="{6A82BE3C-BDEA-475B-8C35-374394542AF1}" srcOrd="0" destOrd="0" presId="urn:microsoft.com/office/officeart/2005/8/layout/chevron2"/>
    <dgm:cxn modelId="{D504746A-DA3A-4BF1-BD0C-ED3589D32C56}" srcId="{D1824BAF-FAA2-4716-B0B2-2DC0B020637E}" destId="{DAEEA65D-6D12-4D1F-8441-851620999719}" srcOrd="0" destOrd="0" parTransId="{8D17B8AF-2980-45ED-BE97-4DEF46FD829D}" sibTransId="{8F247129-2CA1-4271-8227-716BD53C78D4}"/>
    <dgm:cxn modelId="{38095DD6-F4B5-45D1-8EFF-6B5D7C490C8A}" type="presOf" srcId="{2407AB13-1122-42FB-86AB-E9E9D7825E35}" destId="{A537EB1A-C09A-429A-A894-BC2633A637A5}" srcOrd="0" destOrd="0" presId="urn:microsoft.com/office/officeart/2005/8/layout/chevron2"/>
    <dgm:cxn modelId="{393FA2A2-F720-4CEE-8730-FCB77B42D64E}" srcId="{D1824BAF-FAA2-4716-B0B2-2DC0B020637E}" destId="{3FF481B8-B694-4112-8464-185B7AC1A26D}" srcOrd="2" destOrd="0" parTransId="{D9DF48DA-122B-4C9C-9289-96D2DB55D130}" sibTransId="{4EAB3C54-8B24-49C6-8ECB-4D6546C06685}"/>
    <dgm:cxn modelId="{D21E0F02-4A68-458F-8993-0A6CD1F2C9CF}" srcId="{D1824BAF-FAA2-4716-B0B2-2DC0B020637E}" destId="{9D2EB8B7-0AD7-45E2-ADC3-3AA44D524392}" srcOrd="4" destOrd="0" parTransId="{021E1EFB-3437-4276-AB61-C2AF2E8E16DB}" sibTransId="{17F4DD0C-F71E-41C6-A738-EB8646A925E8}"/>
    <dgm:cxn modelId="{B303D556-1DE6-4174-BFF8-29162DE33461}" type="presOf" srcId="{DB301BEB-9996-42AF-BD7F-BF2CFC9867AC}" destId="{DC691059-0755-471E-895C-63D7E6D50692}" srcOrd="0" destOrd="0" presId="urn:microsoft.com/office/officeart/2005/8/layout/chevron2"/>
    <dgm:cxn modelId="{A6C4F62D-0ADD-45A6-A339-896A1E6D33DC}" type="presParOf" srcId="{6A82BE3C-BDEA-475B-8C35-374394542AF1}" destId="{D0A13EC4-0BD7-49AB-ADD7-E4BFF624F014}" srcOrd="0" destOrd="0" presId="urn:microsoft.com/office/officeart/2005/8/layout/chevron2"/>
    <dgm:cxn modelId="{88B5BF96-3BC8-409C-B906-9B129A79ADB9}" type="presParOf" srcId="{D0A13EC4-0BD7-49AB-ADD7-E4BFF624F014}" destId="{C7544418-5223-406A-8949-3696D9B9DC7B}" srcOrd="0" destOrd="0" presId="urn:microsoft.com/office/officeart/2005/8/layout/chevron2"/>
    <dgm:cxn modelId="{921EAB6C-2197-4E63-8877-FD3334DCCB6B}" type="presParOf" srcId="{D0A13EC4-0BD7-49AB-ADD7-E4BFF624F014}" destId="{08FD655F-F206-4569-83F9-CD533C0A0E5F}" srcOrd="1" destOrd="0" presId="urn:microsoft.com/office/officeart/2005/8/layout/chevron2"/>
    <dgm:cxn modelId="{BA80F447-2D15-41EB-B659-4B514A7FA01C}" type="presParOf" srcId="{6A82BE3C-BDEA-475B-8C35-374394542AF1}" destId="{37B24928-6762-4888-B1AA-37C1401170A5}" srcOrd="1" destOrd="0" presId="urn:microsoft.com/office/officeart/2005/8/layout/chevron2"/>
    <dgm:cxn modelId="{6BA0DA8F-A107-48BD-B113-431886DD5838}" type="presParOf" srcId="{6A82BE3C-BDEA-475B-8C35-374394542AF1}" destId="{9129A62A-699F-4E10-934B-CC3096F7375E}" srcOrd="2" destOrd="0" presId="urn:microsoft.com/office/officeart/2005/8/layout/chevron2"/>
    <dgm:cxn modelId="{616816DD-3E5D-490B-BD0F-4E91727F95BF}" type="presParOf" srcId="{9129A62A-699F-4E10-934B-CC3096F7375E}" destId="{1B86C656-1F2D-4C49-9AF3-E06519ABDB63}" srcOrd="0" destOrd="0" presId="urn:microsoft.com/office/officeart/2005/8/layout/chevron2"/>
    <dgm:cxn modelId="{19A6338C-0156-46CB-BD72-9137F41BE554}" type="presParOf" srcId="{9129A62A-699F-4E10-934B-CC3096F7375E}" destId="{DC691059-0755-471E-895C-63D7E6D50692}" srcOrd="1" destOrd="0" presId="urn:microsoft.com/office/officeart/2005/8/layout/chevron2"/>
    <dgm:cxn modelId="{5050C70C-8A67-448B-9D3F-D8CC91438FA8}" type="presParOf" srcId="{6A82BE3C-BDEA-475B-8C35-374394542AF1}" destId="{10D8EEAA-27C7-41CA-B8C8-A1E151CA7027}" srcOrd="3" destOrd="0" presId="urn:microsoft.com/office/officeart/2005/8/layout/chevron2"/>
    <dgm:cxn modelId="{0EC2068D-6EC4-4C0B-A75B-5F3C9B59E175}" type="presParOf" srcId="{6A82BE3C-BDEA-475B-8C35-374394542AF1}" destId="{7E902812-3B80-4BB2-A505-EC54B6ABDE9D}" srcOrd="4" destOrd="0" presId="urn:microsoft.com/office/officeart/2005/8/layout/chevron2"/>
    <dgm:cxn modelId="{A8A1708A-79F3-4E61-81D3-C5269A4EDAE9}" type="presParOf" srcId="{7E902812-3B80-4BB2-A505-EC54B6ABDE9D}" destId="{A537EB1A-C09A-429A-A894-BC2633A637A5}" srcOrd="0" destOrd="0" presId="urn:microsoft.com/office/officeart/2005/8/layout/chevron2"/>
    <dgm:cxn modelId="{05ADCFE5-6A9D-42F7-9C5B-B46BFA758B58}" type="presParOf" srcId="{7E902812-3B80-4BB2-A505-EC54B6ABDE9D}" destId="{FFCC002A-3AD3-4BB6-B568-1296B32230A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6135A-AAE9-4668-8166-024FD96F51E3}" type="datetimeFigureOut">
              <a:rPr lang="lt-LT" smtClean="0"/>
              <a:pPr/>
              <a:t>2016-05-06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7F3C5-8954-4324-B3E2-BFDC508E6C62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1406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01084-E092-44CC-8836-CBF972DFCBB1}" type="datetimeFigureOut">
              <a:rPr lang="lt-LT" smtClean="0"/>
              <a:pPr/>
              <a:t>2016-05-06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386ED-744D-44C6-A39A-3754269D4A23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4975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6542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14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00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17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4176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20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3857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21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385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2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22226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3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39177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4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45101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5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43353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6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0767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7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31916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10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45101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386ED-744D-44C6-A39A-3754269D4A23}" type="slidenum">
              <a:rPr lang="lt-LT" smtClean="0"/>
              <a:pPr/>
              <a:t>11</a:t>
            </a:fld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45101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62DF5-358F-45AF-94FA-E87F294101F8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C089B-C3CF-4C71-8AFB-6D8E0672D632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1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859DB-422F-4377-919E-EB9FDBCFE8BE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A5A75-F213-49D0-AA4E-4EE167032BC4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0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5169F-0095-4EBE-B5FC-AEAD12C12E5B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166A-2A31-4811-8A0B-20D03DA5F21E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9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FF988-AF0F-4812-96BA-2F0462429943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C88B4-7B12-4976-ACFC-D33367FCF254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6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7AF89-D004-4BFE-A8A6-EC0F08B9A5C5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1371-EB4D-433F-9D7B-9933FC25A3FD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8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7C5E-C5C6-4CE6-85BC-3BBF4091321A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7ACBE-87CE-448E-AF03-34C86E198079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7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3034E-FC6C-448A-8D6A-10183A26A518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0470-F54E-48B3-807B-EF2D2B938F78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1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6FD4-4E01-4C46-8FC2-A6A3FB314F20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70224-CC61-484D-AD26-85968DE7B512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9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56F67-7736-4F74-9B8A-910E0F7AA339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DBD6E-99F0-4D9B-AEB6-341726EB0D20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2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E948-7E9C-4005-8253-72CCAD82FA92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B6D1-7DA2-4334-9545-5A34E43D3001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6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B4510-B74A-43CD-98BE-1246D33D1914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78539-C1D9-4378-B471-A070FCD3E696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1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9F372-A53C-4BD4-88FF-A14F3B7C71FE}" type="datetimeFigureOut">
              <a:rPr lang="lt-LT">
                <a:solidFill>
                  <a:srgbClr val="000000"/>
                </a:solidFill>
              </a:rPr>
              <a:pPr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4DC0B-3DFD-4966-AAFC-9A1F92DFC400}" type="slidenum">
              <a:rPr lang="lt-L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75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virselio_fona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5" r="10147"/>
          <a:stretch>
            <a:fillRect/>
          </a:stretch>
        </p:blipFill>
        <p:spPr bwMode="auto">
          <a:xfrm>
            <a:off x="80963" y="15875"/>
            <a:ext cx="906145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A4FB1E-45E7-4347-8FE4-2BE8D5E2A57A}" type="datetimeFigureOut">
              <a:rPr lang="lt-L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2016-05-06</a:t>
            </a:fld>
            <a:endParaRPr lang="lt-LT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28DA09-5D51-4747-925D-F40C82D92B13}" type="slidenum">
              <a:rPr lang="lt-L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lt-L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db.l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b.l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anguole.galiniene@ldb.l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532" y="2132856"/>
            <a:ext cx="8424936" cy="1470025"/>
          </a:xfrm>
        </p:spPr>
        <p:txBody>
          <a:bodyPr>
            <a:noAutofit/>
          </a:bodyPr>
          <a:lstStyle/>
          <a:p>
            <a:r>
              <a:rPr lang="lt-LT" sz="3200" b="1" dirty="0" smtClean="0">
                <a:solidFill>
                  <a:srgbClr val="218726"/>
                </a:solidFill>
                <a:latin typeface="Garamond" pitchFamily="18" charset="0"/>
              </a:rPr>
              <a:t>UŽSIENIEČIŲ ĮDARBINIMAS ĮMONĖSE.</a:t>
            </a:r>
            <a:br>
              <a:rPr lang="lt-LT" sz="3200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lt-LT" sz="3200" b="1" dirty="0" smtClean="0">
                <a:solidFill>
                  <a:srgbClr val="218726"/>
                </a:solidFill>
                <a:latin typeface="Garamond" pitchFamily="18" charset="0"/>
              </a:rPr>
              <a:t>TVARKA IR TENDENCIJOS</a:t>
            </a:r>
            <a:endParaRPr lang="lt-LT" sz="3200" b="1" dirty="0">
              <a:solidFill>
                <a:srgbClr val="218726"/>
              </a:solidFill>
              <a:latin typeface="Garamond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6189663"/>
            <a:ext cx="6400800" cy="47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sz="2000" dirty="0" smtClean="0">
                <a:solidFill>
                  <a:srgbClr val="218726"/>
                </a:solidFill>
                <a:latin typeface="Cambria" pitchFamily="18" charset="0"/>
                <a:cs typeface="Calibri" pitchFamily="34" charset="0"/>
              </a:rPr>
              <a:t>201</a:t>
            </a:r>
            <a:r>
              <a:rPr lang="lt-LT" sz="2000" dirty="0" smtClean="0">
                <a:solidFill>
                  <a:srgbClr val="218726"/>
                </a:solidFill>
                <a:latin typeface="Cambria" pitchFamily="18" charset="0"/>
                <a:cs typeface="Calibri" pitchFamily="34" charset="0"/>
              </a:rPr>
              <a:t>6-05-06</a:t>
            </a:r>
            <a:endParaRPr lang="en-US" sz="2000" dirty="0" smtClean="0">
              <a:solidFill>
                <a:srgbClr val="218726"/>
              </a:solidFill>
              <a:latin typeface="Cambria" pitchFamily="18" charset="0"/>
              <a:cs typeface="Calibri" pitchFamily="34" charset="0"/>
            </a:endParaRPr>
          </a:p>
        </p:txBody>
      </p:sp>
      <p:pic>
        <p:nvPicPr>
          <p:cNvPr id="5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6668"/>
            <a:ext cx="716802" cy="70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088402" y="577463"/>
            <a:ext cx="5496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2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BIRŽA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4725530"/>
            <a:ext cx="8638100" cy="72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000" kern="0" dirty="0" smtClean="0">
                <a:solidFill>
                  <a:srgbClr val="218726"/>
                </a:solidFill>
                <a:latin typeface="Garamond" panose="02020404030301010803" pitchFamily="18" charset="0"/>
              </a:rPr>
              <a:t>Danguolė Galinienė </a:t>
            </a:r>
          </a:p>
          <a:p>
            <a:r>
              <a:rPr lang="lt-LT" sz="2000" kern="0" dirty="0" smtClean="0">
                <a:solidFill>
                  <a:srgbClr val="218726"/>
                </a:solidFill>
                <a:latin typeface="Garamond" panose="02020404030301010803" pitchFamily="18" charset="0"/>
              </a:rPr>
              <a:t>                                    Darbo išteklių skyriaus vedėjo pavaduotoja</a:t>
            </a:r>
            <a:endParaRPr lang="lt-LT" sz="2000" kern="0" dirty="0">
              <a:solidFill>
                <a:srgbClr val="218726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4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476672"/>
            <a:ext cx="8638100" cy="720466"/>
          </a:xfrm>
        </p:spPr>
        <p:txBody>
          <a:bodyPr/>
          <a:lstStyle/>
          <a:p>
            <a:r>
              <a:rPr lang="lt-LT" sz="2800" b="1" dirty="0">
                <a:solidFill>
                  <a:srgbClr val="218726"/>
                </a:solidFill>
                <a:latin typeface="+mn-lt"/>
                <a:ea typeface="Times New Roman"/>
              </a:rPr>
              <a:t>B</a:t>
            </a:r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endrosios nuostatos (1)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920880" cy="5688632"/>
          </a:xfrm>
        </p:spPr>
        <p:txBody>
          <a:bodyPr/>
          <a:lstStyle/>
          <a:p>
            <a:endParaRPr lang="lt-LT" sz="800" dirty="0" smtClean="0">
              <a:solidFill>
                <a:srgbClr val="218726"/>
              </a:solidFill>
              <a:latin typeface="Cambria" pitchFamily="18" charset="0"/>
              <a:ea typeface="Times New Roman"/>
            </a:endParaRPr>
          </a:p>
          <a:p>
            <a:endParaRPr lang="lt-LT" sz="800" dirty="0" smtClean="0">
              <a:solidFill>
                <a:srgbClr val="218726"/>
              </a:solidFill>
              <a:latin typeface="Cambria" pitchFamily="18" charset="0"/>
              <a:ea typeface="Times New Roman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Leidimą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dirbti užsienietis privalo gauti iki atvykimo į Lietuvos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Respubliką;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Prieš įdarbinant užsieniečius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atliekamas darbo rinkos poreikio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vertinimas;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Darbdavys turi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registruoti laisvą darbo vietą, nurodyti kvalifikacinius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reikalavimus;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Darbdavys kreipiasi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į teritorinę darbo biržą dėl leidimo dirbti išdavimo arba dėl sprendimo priėmimo, kad užsieniečio darbas atitinka Lietuvos darbo rinkos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poreikius; 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Darbuotojas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iš trečiosios šalies gali būti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priimtas,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kai į ją neatsiranda norinčio dirbti nuolatinio Lietuvos ar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ES gyventojo; 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Užsienietis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gali dirbti tik pas tą darbdavį, kuris įsipareigojo jį įdarbinti. </a:t>
            </a:r>
            <a:endParaRPr lang="lt-LT" sz="1800" dirty="0" smtClean="0">
              <a:solidFill>
                <a:srgbClr val="218726"/>
              </a:solidFill>
              <a:ea typeface="Times New Roman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  <a:buFont typeface="Wingdings"/>
              <a:buChar char="Ø"/>
            </a:pP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Užsieniečių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darbo santykius reglamentuoja Darbo kodeksas, Įstatymas ir </a:t>
            </a:r>
            <a:r>
              <a:rPr lang="lt-LT" sz="1800" dirty="0" smtClean="0">
                <a:solidFill>
                  <a:srgbClr val="218726"/>
                </a:solidFill>
                <a:ea typeface="Times New Roman"/>
              </a:rPr>
              <a:t>ES </a:t>
            </a:r>
            <a:r>
              <a:rPr lang="lt-LT" sz="1800" dirty="0">
                <a:solidFill>
                  <a:srgbClr val="218726"/>
                </a:solidFill>
                <a:ea typeface="Times New Roman"/>
              </a:rPr>
              <a:t>teisės aktai. Sudarytas su užsieniečiais darbo sutartis darbdaviai privalo užregistruoti teritorinėje darbo biržoje.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/>
              <a:buChar char="Ø"/>
            </a:pPr>
            <a:endParaRPr lang="lt-LT" sz="2000" dirty="0" smtClean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  <a:p>
            <a:endParaRPr lang="lt-LT" sz="2400" dirty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  <a:p>
            <a:endParaRPr lang="lt-LT" sz="2400" dirty="0" smtClean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</p:txBody>
      </p:sp>
      <p:pic>
        <p:nvPicPr>
          <p:cNvPr id="6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50" y="404664"/>
            <a:ext cx="8638100" cy="720466"/>
          </a:xfrm>
        </p:spPr>
        <p:txBody>
          <a:bodyPr/>
          <a:lstStyle/>
          <a:p>
            <a:r>
              <a:rPr lang="lt-LT" sz="2800" b="1" dirty="0">
                <a:solidFill>
                  <a:srgbClr val="218726"/>
                </a:solidFill>
                <a:latin typeface="+mn-lt"/>
                <a:ea typeface="Times New Roman"/>
              </a:rPr>
              <a:t>B</a:t>
            </a:r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endrosios nuostatos (2)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920880" cy="5688632"/>
          </a:xfrm>
        </p:spPr>
        <p:txBody>
          <a:bodyPr/>
          <a:lstStyle/>
          <a:p>
            <a:endParaRPr lang="lt-LT" sz="800" dirty="0" smtClean="0">
              <a:solidFill>
                <a:srgbClr val="218726"/>
              </a:solidFill>
              <a:latin typeface="Cambria" pitchFamily="18" charset="0"/>
              <a:ea typeface="Times New Roman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/>
              <a:buChar char="Ø"/>
            </a:pPr>
            <a:endParaRPr lang="lt-LT" sz="2000" dirty="0" smtClean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  <a:p>
            <a:endParaRPr lang="lt-LT" sz="2400" dirty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683568" y="1124744"/>
            <a:ext cx="7776864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/>
              <a:buChar char="Ø"/>
            </a:pPr>
            <a:r>
              <a:rPr lang="lt-LT" dirty="0" smtClean="0">
                <a:solidFill>
                  <a:srgbClr val="218726"/>
                </a:solidFill>
              </a:rPr>
              <a:t>   Užsieniečio </a:t>
            </a:r>
            <a:r>
              <a:rPr lang="lt-LT" dirty="0">
                <a:solidFill>
                  <a:srgbClr val="218726"/>
                </a:solidFill>
              </a:rPr>
              <a:t>darbo užmokestis negali būti mažesnis už tokį </a:t>
            </a:r>
            <a:r>
              <a:rPr lang="lt-LT" dirty="0" smtClean="0">
                <a:solidFill>
                  <a:srgbClr val="218726"/>
                </a:solidFill>
              </a:rPr>
              <a:t>patį                    </a:t>
            </a:r>
          </a:p>
          <a:p>
            <a:r>
              <a:rPr lang="lt-LT" dirty="0">
                <a:solidFill>
                  <a:srgbClr val="218726"/>
                </a:solidFill>
              </a:rPr>
              <a:t> </a:t>
            </a:r>
            <a:r>
              <a:rPr lang="lt-LT" dirty="0" smtClean="0">
                <a:solidFill>
                  <a:srgbClr val="218726"/>
                </a:solidFill>
              </a:rPr>
              <a:t>     darbą </a:t>
            </a:r>
            <a:r>
              <a:rPr lang="lt-LT" dirty="0">
                <a:solidFill>
                  <a:srgbClr val="218726"/>
                </a:solidFill>
              </a:rPr>
              <a:t>pas tą patį darbdavį dirbančio Lietuvos Respublikos </a:t>
            </a:r>
            <a:r>
              <a:rPr lang="lt-LT" dirty="0" smtClean="0">
                <a:solidFill>
                  <a:srgbClr val="218726"/>
                </a:solidFill>
              </a:rPr>
              <a:t> gyventojo.</a:t>
            </a:r>
          </a:p>
          <a:p>
            <a:endParaRPr lang="lt-LT" dirty="0" smtClean="0">
              <a:solidFill>
                <a:srgbClr val="218726"/>
              </a:solidFill>
            </a:endParaRPr>
          </a:p>
          <a:p>
            <a:pPr>
              <a:spcBef>
                <a:spcPts val="0"/>
              </a:spcBef>
            </a:pPr>
            <a:r>
              <a:rPr lang="lt-LT" b="1" dirty="0" smtClean="0">
                <a:solidFill>
                  <a:srgbClr val="218726"/>
                </a:solidFill>
              </a:rPr>
              <a:t>     Reikalavimai darbdaviui: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yra </a:t>
            </a:r>
            <a:r>
              <a:rPr lang="lt-LT" dirty="0">
                <a:solidFill>
                  <a:srgbClr val="218726"/>
                </a:solidFill>
              </a:rPr>
              <a:t>įregistruotas Lietuvos Respublikoje;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nėra </a:t>
            </a:r>
            <a:r>
              <a:rPr lang="lt-LT" dirty="0">
                <a:solidFill>
                  <a:srgbClr val="218726"/>
                </a:solidFill>
              </a:rPr>
              <a:t>bankrutavęs, likviduojamas, jam neiškelta bankroto byla;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neturi </a:t>
            </a:r>
            <a:r>
              <a:rPr lang="lt-LT" dirty="0">
                <a:solidFill>
                  <a:srgbClr val="218726"/>
                </a:solidFill>
              </a:rPr>
              <a:t>mokestinės nepriemokos valstybės arba savivaldybių biudžetams ir fondams į kuriuos mokamus mokesčius </a:t>
            </a:r>
            <a:r>
              <a:rPr lang="lt-LT" dirty="0" smtClean="0">
                <a:solidFill>
                  <a:srgbClr val="218726"/>
                </a:solidFill>
              </a:rPr>
              <a:t>administruoja Valstybinė </a:t>
            </a:r>
            <a:r>
              <a:rPr lang="lt-LT" dirty="0">
                <a:solidFill>
                  <a:srgbClr val="218726"/>
                </a:solidFill>
              </a:rPr>
              <a:t>mokesčių inspekcija prie LR finansų ministerijos;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neturi </a:t>
            </a:r>
            <a:r>
              <a:rPr lang="lt-LT" dirty="0">
                <a:solidFill>
                  <a:srgbClr val="218726"/>
                </a:solidFill>
              </a:rPr>
              <a:t>neįvykdytų įsipareigojimų Valstybinio socialinio draudimo fondo biudžetui ilgiau kaip 30 dienų;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neturi </a:t>
            </a:r>
            <a:r>
              <a:rPr lang="lt-LT" dirty="0">
                <a:solidFill>
                  <a:srgbClr val="218726"/>
                </a:solidFill>
              </a:rPr>
              <a:t>galiojančios administracinės nuobaudos pagal LR administracinių teisės pažeidimų kodekso 41(3) ir 206 (3) straipsnius;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lt-LT" dirty="0" smtClean="0">
                <a:solidFill>
                  <a:srgbClr val="218726"/>
                </a:solidFill>
              </a:rPr>
              <a:t>neturi </a:t>
            </a:r>
            <a:r>
              <a:rPr lang="lt-LT" dirty="0">
                <a:solidFill>
                  <a:srgbClr val="218726"/>
                </a:solidFill>
              </a:rPr>
              <a:t>galiojančios nuobaudos pagal LR valstybinės darbo inspekcijos įstatymo 12(1) straipsnį</a:t>
            </a:r>
            <a:r>
              <a:rPr lang="lt-LT" dirty="0" smtClean="0">
                <a:solidFill>
                  <a:srgbClr val="218726"/>
                </a:solidFill>
              </a:rPr>
              <a:t>.</a:t>
            </a:r>
            <a:endParaRPr lang="lt-LT" dirty="0">
              <a:solidFill>
                <a:srgbClr val="218726"/>
              </a:solidFill>
            </a:endParaRPr>
          </a:p>
        </p:txBody>
      </p:sp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Cambria" pitchFamily="18" charset="0"/>
              </a:rPr>
              <a:t>  </a:t>
            </a:r>
            <a:endParaRPr lang="lt-LT" sz="2400" dirty="0">
              <a:solidFill>
                <a:srgbClr val="21872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025" y="1772816"/>
            <a:ext cx="8199680" cy="4104456"/>
          </a:xfrm>
        </p:spPr>
        <p:txBody>
          <a:bodyPr/>
          <a:lstStyle/>
          <a:p>
            <a:pPr lvl="0"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Leidimą dirbti ir vizą iki atvykimo privalo </a:t>
            </a:r>
            <a:r>
              <a:rPr lang="lt-LT" sz="1800" dirty="0" smtClean="0">
                <a:solidFill>
                  <a:srgbClr val="218726"/>
                </a:solidFill>
              </a:rPr>
              <a:t>įsigyti užsieniečiai: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	-   ketinantys dirbti </a:t>
            </a:r>
            <a:r>
              <a:rPr lang="lt-LT" sz="1800" dirty="0">
                <a:solidFill>
                  <a:srgbClr val="218726"/>
                </a:solidFill>
              </a:rPr>
              <a:t>pagal darbo sutartį, </a:t>
            </a:r>
            <a:endParaRPr lang="lt-LT" sz="1800" dirty="0" smtClean="0">
              <a:solidFill>
                <a:srgbClr val="218726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	-   komandiruojami </a:t>
            </a:r>
            <a:r>
              <a:rPr lang="lt-LT" sz="1800" dirty="0">
                <a:solidFill>
                  <a:srgbClr val="218726"/>
                </a:solidFill>
              </a:rPr>
              <a:t>darbuotojai</a:t>
            </a:r>
            <a:r>
              <a:rPr lang="lt-LT" sz="1800" dirty="0" smtClean="0">
                <a:solidFill>
                  <a:srgbClr val="218726"/>
                </a:solidFill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	-   sezoniniai </a:t>
            </a:r>
            <a:r>
              <a:rPr lang="lt-LT" sz="1800" dirty="0">
                <a:solidFill>
                  <a:srgbClr val="218726"/>
                </a:solidFill>
              </a:rPr>
              <a:t>darbuotojai, </a:t>
            </a:r>
            <a:endParaRPr lang="lt-LT" sz="1800" dirty="0" smtClean="0">
              <a:solidFill>
                <a:srgbClr val="218726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	-   stažuotojai </a:t>
            </a:r>
            <a:r>
              <a:rPr lang="lt-LT" sz="1800" dirty="0">
                <a:solidFill>
                  <a:srgbClr val="218726"/>
                </a:solidFill>
              </a:rPr>
              <a:t>ir praktikantai. </a:t>
            </a:r>
            <a:endParaRPr lang="lt-LT" sz="1800" dirty="0" smtClean="0">
              <a:solidFill>
                <a:srgbClr val="218726"/>
              </a:solidFill>
            </a:endParaRPr>
          </a:p>
          <a:p>
            <a:pPr lvl="0">
              <a:spcBef>
                <a:spcPts val="120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Leidimas </a:t>
            </a:r>
            <a:r>
              <a:rPr lang="lt-LT" sz="1800" dirty="0">
                <a:solidFill>
                  <a:srgbClr val="218726"/>
                </a:solidFill>
              </a:rPr>
              <a:t>dirbti esant Lietuvos Respublikoje išduodamas trečiųjų šalių studentams, kurie yra priimti studijuoti į Lietuvos Respublikos mokslo ir studijų </a:t>
            </a:r>
            <a:r>
              <a:rPr lang="lt-LT" sz="1800" dirty="0" smtClean="0">
                <a:solidFill>
                  <a:srgbClr val="218726"/>
                </a:solidFill>
              </a:rPr>
              <a:t>institucijas bei atvykusiems pagal jaunimo mainų programas.  </a:t>
            </a:r>
            <a:endParaRPr lang="lt-LT" sz="1800" dirty="0">
              <a:solidFill>
                <a:srgbClr val="218726"/>
              </a:solidFill>
            </a:endParaRPr>
          </a:p>
          <a:p>
            <a:pPr>
              <a:spcBef>
                <a:spcPts val="1200"/>
              </a:spcBef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Galiojimo laikas </a:t>
            </a:r>
            <a:r>
              <a:rPr lang="lt-LT" sz="1800" dirty="0" smtClean="0">
                <a:solidFill>
                  <a:srgbClr val="218726"/>
                </a:solidFill>
              </a:rPr>
              <a:t>- iki </a:t>
            </a:r>
            <a:r>
              <a:rPr lang="lt-LT" sz="1800" dirty="0">
                <a:solidFill>
                  <a:srgbClr val="218726"/>
                </a:solidFill>
              </a:rPr>
              <a:t>1 metų. Pasibaigus leidimo dirbti galiojimo laikui užsienietis privalo išvykti iš Lietuvos. Jeigu su užsieniečiu darbo sutartis nutraukiama, </a:t>
            </a:r>
            <a:r>
              <a:rPr lang="lt-LT" sz="1800" dirty="0" smtClean="0">
                <a:solidFill>
                  <a:srgbClr val="218726"/>
                </a:solidFill>
              </a:rPr>
              <a:t>leidimas </a:t>
            </a:r>
            <a:r>
              <a:rPr lang="lt-LT" sz="1800" dirty="0">
                <a:solidFill>
                  <a:srgbClr val="218726"/>
                </a:solidFill>
              </a:rPr>
              <a:t>dirbti jam yra panaikinamas. </a:t>
            </a:r>
            <a:endParaRPr lang="lt-LT" sz="1800" dirty="0" smtClean="0">
              <a:solidFill>
                <a:srgbClr val="218726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3210" y="692696"/>
            <a:ext cx="8395735" cy="43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Leidimas dirbti</a:t>
            </a:r>
            <a:endParaRPr lang="lt-LT" sz="2800" kern="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3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Cambria" pitchFamily="18" charset="0"/>
              </a:rPr>
              <a:t>  </a:t>
            </a:r>
            <a:endParaRPr lang="lt-LT" sz="2400" dirty="0">
              <a:solidFill>
                <a:srgbClr val="21872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800" y="1196752"/>
            <a:ext cx="8199680" cy="5544616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Kokios profesijos užsienietį ketinate įdarbinti?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Kokį išsilavinimą turi užsienietis?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Ar esate registravę laisvą darbo vietą teritorinėje darbo biržoje?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Kokį darbo užmokestį ketinate mokėti užsieniečiui?</a:t>
            </a:r>
          </a:p>
          <a:p>
            <a:pPr lvl="0"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Reikėtų žinoti: ar prašysite leidimo dirbti ar sprendimo dėl užsieniečio atitikties darbo rinkos poreikiams: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     -  leidimas dirbti ir nacionalinė viza,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 smtClean="0">
                <a:solidFill>
                  <a:srgbClr val="218726"/>
                </a:solidFill>
              </a:rPr>
              <a:t>     -  sprendimas </a:t>
            </a:r>
            <a:r>
              <a:rPr lang="lt-LT" sz="1800" dirty="0">
                <a:solidFill>
                  <a:srgbClr val="218726"/>
                </a:solidFill>
              </a:rPr>
              <a:t>dėl užsieniečio </a:t>
            </a:r>
            <a:r>
              <a:rPr lang="lt-LT" sz="1800" dirty="0" smtClean="0">
                <a:solidFill>
                  <a:srgbClr val="218726"/>
                </a:solidFill>
              </a:rPr>
              <a:t>atitikties darbo </a:t>
            </a:r>
            <a:r>
              <a:rPr lang="lt-LT" sz="1800" dirty="0">
                <a:solidFill>
                  <a:srgbClr val="218726"/>
                </a:solidFill>
              </a:rPr>
              <a:t>rinkos </a:t>
            </a:r>
            <a:r>
              <a:rPr lang="lt-LT" sz="1800" dirty="0" smtClean="0">
                <a:solidFill>
                  <a:srgbClr val="218726"/>
                </a:solidFill>
              </a:rPr>
              <a:t>poreikiams  ir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>
                <a:solidFill>
                  <a:srgbClr val="218726"/>
                </a:solidFill>
              </a:rPr>
              <a:t> </a:t>
            </a:r>
            <a:r>
              <a:rPr lang="lt-LT" sz="1800" dirty="0" smtClean="0">
                <a:solidFill>
                  <a:srgbClr val="218726"/>
                </a:solidFill>
              </a:rPr>
              <a:t>       leidimas laikinai gyventi Lietuvoje,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>
                <a:solidFill>
                  <a:srgbClr val="218726"/>
                </a:solidFill>
              </a:rPr>
              <a:t> </a:t>
            </a:r>
            <a:r>
              <a:rPr lang="lt-LT" sz="1800" dirty="0" smtClean="0">
                <a:solidFill>
                  <a:srgbClr val="218726"/>
                </a:solidFill>
              </a:rPr>
              <a:t>    -  sprendimas </a:t>
            </a:r>
            <a:r>
              <a:rPr lang="lt-LT" sz="1800" dirty="0">
                <a:solidFill>
                  <a:srgbClr val="218726"/>
                </a:solidFill>
              </a:rPr>
              <a:t>dėl užsieniečio aukštos profesinės </a:t>
            </a:r>
            <a:r>
              <a:rPr lang="lt-LT" sz="1800" dirty="0" smtClean="0">
                <a:solidFill>
                  <a:srgbClr val="218726"/>
                </a:solidFill>
              </a:rPr>
              <a:t>kvalifikacijos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>
                <a:solidFill>
                  <a:srgbClr val="218726"/>
                </a:solidFill>
              </a:rPr>
              <a:t> </a:t>
            </a:r>
            <a:r>
              <a:rPr lang="lt-LT" sz="1800" dirty="0" smtClean="0">
                <a:solidFill>
                  <a:srgbClr val="218726"/>
                </a:solidFill>
              </a:rPr>
              <a:t>       reikalaujančio darbo atitikties Lietuvos Respublikos darbo rinkos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lt-LT" sz="1800" dirty="0">
                <a:solidFill>
                  <a:srgbClr val="218726"/>
                </a:solidFill>
              </a:rPr>
              <a:t> </a:t>
            </a:r>
            <a:r>
              <a:rPr lang="lt-LT" sz="1800" dirty="0" smtClean="0">
                <a:solidFill>
                  <a:srgbClr val="218726"/>
                </a:solidFill>
              </a:rPr>
              <a:t>       poreikiams  priėmimo (mėlynoji kortelė);</a:t>
            </a:r>
          </a:p>
          <a:p>
            <a:pPr marL="0" lvl="0" indent="0">
              <a:spcBef>
                <a:spcPts val="0"/>
              </a:spcBef>
              <a:buNone/>
            </a:pPr>
            <a:endParaRPr lang="lt-LT" sz="800" dirty="0" smtClean="0">
              <a:solidFill>
                <a:srgbClr val="218726"/>
              </a:solidFill>
            </a:endParaRPr>
          </a:p>
          <a:p>
            <a:pPr lvl="0">
              <a:spcBef>
                <a:spcPts val="0"/>
              </a:spcBef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Būtina </a:t>
            </a:r>
            <a:r>
              <a:rPr lang="lt-LT" sz="1800" dirty="0">
                <a:solidFill>
                  <a:srgbClr val="218726"/>
                </a:solidFill>
              </a:rPr>
              <a:t>susipažinti su atitinkamu tvarkos aprašu dėl užsieniečių įdarbinimo </a:t>
            </a:r>
            <a:r>
              <a:rPr lang="lt-LT" sz="1800" dirty="0" smtClean="0">
                <a:solidFill>
                  <a:srgbClr val="218726"/>
                </a:solidFill>
              </a:rPr>
              <a:t>Lietuvoje.</a:t>
            </a:r>
            <a:endParaRPr lang="lt-LT" sz="1800" dirty="0">
              <a:solidFill>
                <a:srgbClr val="218726"/>
              </a:solidFill>
            </a:endParaRPr>
          </a:p>
          <a:p>
            <a:pPr lvl="0">
              <a:spcBef>
                <a:spcPts val="0"/>
              </a:spcBef>
              <a:buFont typeface="Wingdings" panose="020B0604020202020204" pitchFamily="2" charset="2"/>
              <a:buChar char="§"/>
            </a:pPr>
            <a:endParaRPr lang="lt-LT" sz="1800" dirty="0" smtClean="0">
              <a:solidFill>
                <a:srgbClr val="218726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2113" y="620688"/>
            <a:ext cx="8395735" cy="43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Klausimai ir patarimai darbdaviui  </a:t>
            </a:r>
            <a:endParaRPr lang="lt-LT" sz="2800" kern="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9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92" y="980728"/>
            <a:ext cx="8568952" cy="5544616"/>
          </a:xfrm>
        </p:spPr>
        <p:txBody>
          <a:bodyPr/>
          <a:lstStyle/>
          <a:p>
            <a:pPr marL="0" indent="0">
              <a:buNone/>
            </a:pPr>
            <a:endParaRPr lang="lt-LT" sz="2400" dirty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  <a:p>
            <a:pPr marL="0" indent="0" algn="ctr">
              <a:buNone/>
            </a:pPr>
            <a:r>
              <a:rPr lang="lt-LT" sz="2400" dirty="0" smtClean="0">
                <a:solidFill>
                  <a:srgbClr val="00B050"/>
                </a:solidFill>
                <a:latin typeface="Cambria" pitchFamily="18" charset="0"/>
                <a:ea typeface="Times New Roman"/>
              </a:rPr>
              <a:t> </a:t>
            </a:r>
            <a:endParaRPr lang="lt-LT" sz="2400" dirty="0">
              <a:solidFill>
                <a:srgbClr val="00B050"/>
              </a:solidFill>
              <a:latin typeface="Cambria" pitchFamily="18" charset="0"/>
              <a:ea typeface="Times New Roman"/>
            </a:endParaRPr>
          </a:p>
          <a:p>
            <a:pPr marL="0" indent="0" algn="ctr">
              <a:buNone/>
            </a:pPr>
            <a:r>
              <a:rPr lang="lt-LT" sz="2400" dirty="0" smtClean="0">
                <a:solidFill>
                  <a:srgbClr val="00B050"/>
                </a:solidFill>
                <a:latin typeface="Cambria" pitchFamily="18" charset="0"/>
                <a:ea typeface="Times New Roman"/>
              </a:rPr>
              <a:t>	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611560" y="853880"/>
            <a:ext cx="8165432" cy="936104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Vidutiniškai leidimas dirbti išduodamas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 per 2 -4 sav</a:t>
            </a:r>
            <a:r>
              <a:rPr lang="lt-LT" sz="2400" b="1" dirty="0" smtClean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aites</a:t>
            </a:r>
            <a:endParaRPr kumimoji="0" lang="lt-LT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Cambria" pitchFamily="18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12067588"/>
              </p:ext>
            </p:extLst>
          </p:nvPr>
        </p:nvGraphicFramePr>
        <p:xfrm>
          <a:off x="1993976" y="2204864"/>
          <a:ext cx="5400600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120476" cy="4392488"/>
          </a:xfrm>
        </p:spPr>
        <p:txBody>
          <a:bodyPr/>
          <a:lstStyle/>
          <a:p>
            <a:pPr marL="0" indent="0">
              <a:buNone/>
            </a:pPr>
            <a:r>
              <a:rPr lang="lt-LT" sz="2400" dirty="0">
                <a:solidFill>
                  <a:srgbClr val="218726"/>
                </a:solidFill>
              </a:rPr>
              <a:t>Taikoma užsieniečiams ketinantiems dirbti pagal darbo sutartį – </a:t>
            </a:r>
            <a:r>
              <a:rPr lang="lt-LT" sz="2400" dirty="0" smtClean="0">
                <a:solidFill>
                  <a:srgbClr val="218726"/>
                </a:solidFill>
              </a:rPr>
              <a:t>darbuotojams specialistams, </a:t>
            </a:r>
            <a:r>
              <a:rPr lang="lt-LT" sz="2400" dirty="0">
                <a:solidFill>
                  <a:srgbClr val="218726"/>
                </a:solidFill>
              </a:rPr>
              <a:t>kurie turi ne mažesnę 1 metų darbo patirtį pagal turimą profesinę kvalifikaciją per pastaruosius 2 metus</a:t>
            </a:r>
            <a:r>
              <a:rPr lang="lt-LT" sz="2400" dirty="0" smtClean="0">
                <a:solidFill>
                  <a:srgbClr val="218726"/>
                </a:solidFill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lt-LT" sz="2400" dirty="0">
                <a:solidFill>
                  <a:srgbClr val="218726"/>
                </a:solidFill>
              </a:rPr>
              <a:t>Galiojimo laikas -  </a:t>
            </a:r>
            <a:r>
              <a:rPr lang="lt-LT" sz="2400" dirty="0" smtClean="0">
                <a:solidFill>
                  <a:srgbClr val="218726"/>
                </a:solidFill>
              </a:rPr>
              <a:t>iki </a:t>
            </a:r>
            <a:r>
              <a:rPr lang="lt-LT" sz="2400" dirty="0">
                <a:solidFill>
                  <a:srgbClr val="218726"/>
                </a:solidFill>
              </a:rPr>
              <a:t>2 metų. Jei darbo sutartis </a:t>
            </a:r>
            <a:r>
              <a:rPr lang="lt-LT" sz="2400" dirty="0" smtClean="0">
                <a:solidFill>
                  <a:srgbClr val="218726"/>
                </a:solidFill>
              </a:rPr>
              <a:t>su užsieniečiu pratęsiama, </a:t>
            </a:r>
            <a:r>
              <a:rPr lang="lt-LT" sz="2400" dirty="0">
                <a:solidFill>
                  <a:srgbClr val="218726"/>
                </a:solidFill>
              </a:rPr>
              <a:t>leidimas yra keičiamas. Nutrūkus darbo santykiams, užsienietis privalo išvykti. </a:t>
            </a:r>
            <a:endParaRPr lang="lt-LT" sz="2400" dirty="0" smtClean="0">
              <a:solidFill>
                <a:srgbClr val="218726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lt-LT" sz="2400" dirty="0">
              <a:solidFill>
                <a:srgbClr val="218726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lt-LT" sz="2400" i="1" dirty="0" smtClean="0">
                <a:solidFill>
                  <a:srgbClr val="0070C0"/>
                </a:solidFill>
              </a:rPr>
              <a:t>Per 2015 m. išduota 282 užsieniečiams.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39854" y="475454"/>
            <a:ext cx="7839641" cy="102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Leidimas </a:t>
            </a:r>
            <a:r>
              <a:rPr lang="lt-LT" sz="2800" b="1" kern="0" dirty="0">
                <a:solidFill>
                  <a:srgbClr val="218726"/>
                </a:solidFill>
                <a:latin typeface="+mn-lt"/>
              </a:rPr>
              <a:t>laikinai gyventi ir dirbti </a:t>
            </a:r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(Vienas </a:t>
            </a:r>
            <a:r>
              <a:rPr lang="lt-LT" sz="2800" b="1" kern="0" dirty="0">
                <a:solidFill>
                  <a:srgbClr val="218726"/>
                </a:solidFill>
                <a:latin typeface="+mn-lt"/>
              </a:rPr>
              <a:t>leidimas</a:t>
            </a:r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)</a:t>
            </a:r>
            <a:endParaRPr lang="lt-LT" sz="2000" kern="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9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Cambria" pitchFamily="18" charset="0"/>
              </a:rPr>
              <a:t>  </a:t>
            </a:r>
            <a:endParaRPr lang="lt-LT" sz="2400" dirty="0">
              <a:solidFill>
                <a:srgbClr val="21872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63688"/>
            <a:ext cx="7992888" cy="4896544"/>
          </a:xfrm>
        </p:spPr>
        <p:txBody>
          <a:bodyPr/>
          <a:lstStyle/>
          <a:p>
            <a:pPr marL="0" indent="0">
              <a:buNone/>
            </a:pPr>
            <a:r>
              <a:rPr lang="lt-LT" sz="2400" dirty="0">
                <a:solidFill>
                  <a:srgbClr val="218726"/>
                </a:solidFill>
              </a:rPr>
              <a:t>Taikoma užsieniečiams ketinantiems dirbti pagal darbo sutartį – </a:t>
            </a:r>
            <a:r>
              <a:rPr lang="lt-LT" sz="2400" dirty="0" smtClean="0">
                <a:solidFill>
                  <a:srgbClr val="218726"/>
                </a:solidFill>
              </a:rPr>
              <a:t>darbuotojams specialistams su aukštuoju išsilavinimu. </a:t>
            </a:r>
          </a:p>
          <a:p>
            <a:pPr marL="0" indent="0">
              <a:buNone/>
            </a:pPr>
            <a:r>
              <a:rPr lang="lt-LT" sz="2400" dirty="0" smtClean="0">
                <a:solidFill>
                  <a:srgbClr val="218726"/>
                </a:solidFill>
              </a:rPr>
              <a:t>Galiojimo laikas -  2 metai (jei </a:t>
            </a:r>
            <a:r>
              <a:rPr lang="lt-LT" sz="2400" dirty="0">
                <a:solidFill>
                  <a:srgbClr val="218726"/>
                </a:solidFill>
              </a:rPr>
              <a:t>darbo sutartis sudaryta trumpiau – darbo sutarties galiojimo laikotarpiui ir dar 3 </a:t>
            </a:r>
            <a:r>
              <a:rPr lang="lt-LT" sz="2400" dirty="0" smtClean="0">
                <a:solidFill>
                  <a:srgbClr val="218726"/>
                </a:solidFill>
              </a:rPr>
              <a:t>mėnesiams).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lt-LT" sz="2400" dirty="0" smtClean="0">
                <a:solidFill>
                  <a:srgbClr val="218726"/>
                </a:solidFill>
              </a:rPr>
              <a:t>Užsieniečiai</a:t>
            </a:r>
            <a:r>
              <a:rPr lang="lt-LT" sz="2400" dirty="0">
                <a:solidFill>
                  <a:srgbClr val="218726"/>
                </a:solidFill>
              </a:rPr>
              <a:t>, gavę ES mėlynąją kortelę gali atsivežti šeimas, vykti ieškoti darbo į kitą valstybę narę, pragyvenę 5 metus ES įgyti ES ilgalaikio gyventojo statusą, turėti </a:t>
            </a:r>
            <a:r>
              <a:rPr lang="lt-LT" sz="2400" dirty="0" smtClean="0">
                <a:solidFill>
                  <a:srgbClr val="218726"/>
                </a:solidFill>
              </a:rPr>
              <a:t>vienodas </a:t>
            </a:r>
            <a:r>
              <a:rPr lang="lt-LT" sz="2400" dirty="0">
                <a:solidFill>
                  <a:srgbClr val="218726"/>
                </a:solidFill>
              </a:rPr>
              <a:t>teises kaip ir ES piliečiai. </a:t>
            </a:r>
            <a:endParaRPr lang="lt-LT" sz="2400" dirty="0" smtClean="0">
              <a:solidFill>
                <a:srgbClr val="218726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2400" i="1" dirty="0" smtClean="0">
                <a:solidFill>
                  <a:srgbClr val="0070C0"/>
                </a:solidFill>
              </a:rPr>
              <a:t>Per </a:t>
            </a:r>
            <a:r>
              <a:rPr lang="lt-LT" sz="2400" i="1" dirty="0">
                <a:solidFill>
                  <a:srgbClr val="0070C0"/>
                </a:solidFill>
              </a:rPr>
              <a:t>2015 m. išduota </a:t>
            </a:r>
            <a:r>
              <a:rPr lang="lt-LT" sz="2400" i="1" dirty="0" smtClean="0">
                <a:solidFill>
                  <a:srgbClr val="0070C0"/>
                </a:solidFill>
              </a:rPr>
              <a:t>24 užsieniečiams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lt-LT" sz="2400" dirty="0" smtClean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23528" y="620688"/>
            <a:ext cx="864096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400" b="1" kern="0" dirty="0" smtClean="0">
                <a:solidFill>
                  <a:srgbClr val="218726"/>
                </a:solidFill>
                <a:latin typeface="+mn-lt"/>
              </a:rPr>
              <a:t>Leidimas </a:t>
            </a:r>
            <a:r>
              <a:rPr lang="lt-LT" sz="2400" b="1" kern="0" dirty="0">
                <a:solidFill>
                  <a:srgbClr val="218726"/>
                </a:solidFill>
                <a:latin typeface="+mn-lt"/>
              </a:rPr>
              <a:t>laikinai gyventi, ketinant dirbti aukštos profesinės kvalifikacijos reikalaujantį darbą </a:t>
            </a:r>
            <a:r>
              <a:rPr lang="lt-LT" sz="2400" b="1" kern="0" dirty="0" smtClean="0">
                <a:solidFill>
                  <a:srgbClr val="218726"/>
                </a:solidFill>
                <a:latin typeface="+mn-lt"/>
              </a:rPr>
              <a:t>(ES </a:t>
            </a:r>
            <a:r>
              <a:rPr lang="lt-LT" sz="2400" b="1" kern="0" dirty="0">
                <a:solidFill>
                  <a:srgbClr val="218726"/>
                </a:solidFill>
                <a:latin typeface="+mn-lt"/>
              </a:rPr>
              <a:t>mėlynoji kortelė) </a:t>
            </a:r>
            <a:endParaRPr lang="lt-LT" sz="1800" kern="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8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644" y="5733124"/>
            <a:ext cx="2664296" cy="827200"/>
          </a:xfrm>
        </p:spPr>
        <p:txBody>
          <a:bodyPr/>
          <a:lstStyle/>
          <a:p>
            <a:pPr marL="0" indent="0" algn="ctr">
              <a:buNone/>
            </a:pPr>
            <a:r>
              <a:rPr lang="lt-LT" sz="1800" dirty="0" smtClean="0">
                <a:solidFill>
                  <a:srgbClr val="00B050"/>
                </a:solidFill>
              </a:rPr>
              <a:t>per </a:t>
            </a:r>
            <a:r>
              <a:rPr lang="lt-LT" sz="1800" dirty="0">
                <a:solidFill>
                  <a:srgbClr val="00B050"/>
                </a:solidFill>
              </a:rPr>
              <a:t>3 </a:t>
            </a:r>
            <a:r>
              <a:rPr lang="lt-LT" sz="1800" dirty="0" smtClean="0">
                <a:solidFill>
                  <a:srgbClr val="00B050"/>
                </a:solidFill>
              </a:rPr>
              <a:t>d. el. paštu, išsiunčiama </a:t>
            </a:r>
            <a:r>
              <a:rPr lang="lt-LT" sz="1800" dirty="0">
                <a:solidFill>
                  <a:srgbClr val="00B050"/>
                </a:solidFill>
              </a:rPr>
              <a:t>nuskaityto sprendimo </a:t>
            </a:r>
            <a:r>
              <a:rPr lang="lt-LT" sz="1800" dirty="0" smtClean="0">
                <a:solidFill>
                  <a:srgbClr val="00B050"/>
                </a:solidFill>
              </a:rPr>
              <a:t>kopija</a:t>
            </a:r>
            <a:endParaRPr lang="lt-LT" sz="18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lt-LT" sz="1800" dirty="0">
              <a:solidFill>
                <a:srgbClr val="00B050"/>
              </a:solidFill>
              <a:effectLst/>
              <a:latin typeface="Cambria" pitchFamily="18" charset="0"/>
            </a:endParaRPr>
          </a:p>
        </p:txBody>
      </p:sp>
      <p:sp>
        <p:nvSpPr>
          <p:cNvPr id="11" name="Rounded Rectangle 5"/>
          <p:cNvSpPr>
            <a:spLocks noGrp="1"/>
          </p:cNvSpPr>
          <p:nvPr>
            <p:ph type="title"/>
          </p:nvPr>
        </p:nvSpPr>
        <p:spPr bwMode="auto">
          <a:xfrm>
            <a:off x="511024" y="597150"/>
            <a:ext cx="8229600" cy="1778628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Vidutiniškai sprendimas</a:t>
            </a:r>
            <a:r>
              <a:rPr lang="lt-LT" sz="2400" b="1" dirty="0" smtClean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, </a:t>
            </a:r>
            <a:r>
              <a:rPr lang="lt-LT" sz="2400" b="1" dirty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kad užsieniečio darbas atitinka Lietuvos Respublikos darbo rinkos poreikius, priimamas  per </a:t>
            </a:r>
            <a:r>
              <a:rPr lang="lt-LT" sz="2400" b="1" dirty="0" smtClean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2-4 </a:t>
            </a:r>
            <a:r>
              <a:rPr lang="lt-LT" sz="2400" b="1" dirty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savaites, sprendimas</a:t>
            </a:r>
            <a:br>
              <a:rPr lang="lt-LT" sz="2400" b="1" dirty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</a:br>
            <a:r>
              <a:rPr lang="lt-LT" sz="2400" b="1" dirty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dėl </a:t>
            </a:r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aukštos profesinės kvalifikacijos</a:t>
            </a:r>
            <a:r>
              <a:rPr kumimoji="0" lang="lt-LT" sz="2400" b="1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 - </a:t>
            </a:r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mbria" pitchFamily="18" charset="0"/>
              </a:rPr>
              <a:t> per 1 sav</a:t>
            </a:r>
            <a:r>
              <a:rPr lang="lt-LT" sz="2400" b="1" dirty="0" smtClean="0">
                <a:solidFill>
                  <a:schemeClr val="bg1">
                    <a:lumMod val="95000"/>
                  </a:schemeClr>
                </a:solidFill>
                <a:latin typeface="Cambria" pitchFamily="18" charset="0"/>
              </a:rPr>
              <a:t>aitę</a:t>
            </a:r>
            <a:endParaRPr kumimoji="0" lang="lt-LT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Cambria" pitchFamily="18" charset="0"/>
            </a:endParaRPr>
          </a:p>
        </p:txBody>
      </p:sp>
      <p:grpSp>
        <p:nvGrpSpPr>
          <p:cNvPr id="12" name="Grupė 11"/>
          <p:cNvGrpSpPr/>
          <p:nvPr/>
        </p:nvGrpSpPr>
        <p:grpSpPr>
          <a:xfrm>
            <a:off x="3625055" y="3530244"/>
            <a:ext cx="2299474" cy="822076"/>
            <a:chOff x="1550562" y="174741"/>
            <a:chExt cx="2299474" cy="1037485"/>
          </a:xfrm>
        </p:grpSpPr>
        <p:sp>
          <p:nvSpPr>
            <p:cNvPr id="13" name="Suapvalintas stačiakampis 12"/>
            <p:cNvSpPr/>
            <p:nvPr/>
          </p:nvSpPr>
          <p:spPr>
            <a:xfrm>
              <a:off x="1550562" y="237098"/>
              <a:ext cx="2299474" cy="912772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Suapvalintas stačiakampis 4"/>
            <p:cNvSpPr/>
            <p:nvPr/>
          </p:nvSpPr>
          <p:spPr>
            <a:xfrm>
              <a:off x="1606688" y="174741"/>
              <a:ext cx="2187222" cy="1037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2800" kern="1200" dirty="0" smtClean="0">
                  <a:solidFill>
                    <a:schemeClr val="accent6">
                      <a:lumMod val="75000"/>
                    </a:schemeClr>
                  </a:solidFill>
                </a:rPr>
                <a:t>TDB</a:t>
              </a:r>
              <a:endParaRPr lang="lt-LT" sz="28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5" name="Grupė 14"/>
          <p:cNvGrpSpPr/>
          <p:nvPr/>
        </p:nvGrpSpPr>
        <p:grpSpPr>
          <a:xfrm>
            <a:off x="3649233" y="2244711"/>
            <a:ext cx="2299474" cy="1030024"/>
            <a:chOff x="1594599" y="56260"/>
            <a:chExt cx="2299474" cy="1269349"/>
          </a:xfrm>
        </p:grpSpPr>
        <p:sp>
          <p:nvSpPr>
            <p:cNvPr id="16" name="Suapvalintas stačiakampis 15"/>
            <p:cNvSpPr/>
            <p:nvPr/>
          </p:nvSpPr>
          <p:spPr>
            <a:xfrm>
              <a:off x="1594599" y="365747"/>
              <a:ext cx="2299474" cy="959862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Suapvalintas stačiakampis 4"/>
            <p:cNvSpPr/>
            <p:nvPr/>
          </p:nvSpPr>
          <p:spPr>
            <a:xfrm>
              <a:off x="1606688" y="56260"/>
              <a:ext cx="2187222" cy="1037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lt-LT" sz="2800" kern="1200" dirty="0" smtClean="0">
                <a:solidFill>
                  <a:schemeClr val="accent6">
                    <a:lumMod val="75000"/>
                  </a:schemeClr>
                </a:solidFill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2800" kern="1200" dirty="0" smtClean="0">
                  <a:solidFill>
                    <a:schemeClr val="accent6">
                      <a:lumMod val="75000"/>
                    </a:schemeClr>
                  </a:solidFill>
                </a:rPr>
                <a:t>Darbdavys</a:t>
              </a:r>
              <a:endParaRPr lang="lt-LT" sz="28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8" name="Grupė 17"/>
          <p:cNvGrpSpPr/>
          <p:nvPr/>
        </p:nvGrpSpPr>
        <p:grpSpPr>
          <a:xfrm>
            <a:off x="3637144" y="4514200"/>
            <a:ext cx="2299474" cy="777979"/>
            <a:chOff x="1550562" y="134"/>
            <a:chExt cx="2299474" cy="1149737"/>
          </a:xfrm>
        </p:grpSpPr>
        <p:sp>
          <p:nvSpPr>
            <p:cNvPr id="19" name="Suapvalintas stačiakampis 18"/>
            <p:cNvSpPr/>
            <p:nvPr/>
          </p:nvSpPr>
          <p:spPr>
            <a:xfrm>
              <a:off x="1550562" y="134"/>
              <a:ext cx="2299474" cy="1149737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Suapvalintas stačiakampis 4"/>
            <p:cNvSpPr/>
            <p:nvPr/>
          </p:nvSpPr>
          <p:spPr>
            <a:xfrm>
              <a:off x="1606688" y="56260"/>
              <a:ext cx="2187222" cy="1037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2800" kern="1200" dirty="0" smtClean="0">
                  <a:solidFill>
                    <a:schemeClr val="accent6">
                      <a:lumMod val="75000"/>
                    </a:schemeClr>
                  </a:solidFill>
                </a:rPr>
                <a:t>LDB</a:t>
              </a:r>
              <a:endParaRPr lang="lt-LT" sz="28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1" name="Grupė 20"/>
          <p:cNvGrpSpPr/>
          <p:nvPr/>
        </p:nvGrpSpPr>
        <p:grpSpPr>
          <a:xfrm>
            <a:off x="6153162" y="5386136"/>
            <a:ext cx="2548808" cy="1013530"/>
            <a:chOff x="1550562" y="134"/>
            <a:chExt cx="2299474" cy="1149737"/>
          </a:xfrm>
        </p:grpSpPr>
        <p:sp>
          <p:nvSpPr>
            <p:cNvPr id="22" name="Suapvalintas stačiakampis 21"/>
            <p:cNvSpPr/>
            <p:nvPr/>
          </p:nvSpPr>
          <p:spPr>
            <a:xfrm>
              <a:off x="1550562" y="134"/>
              <a:ext cx="2299474" cy="1149737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Suapvalintas stačiakampis 4"/>
            <p:cNvSpPr/>
            <p:nvPr/>
          </p:nvSpPr>
          <p:spPr>
            <a:xfrm>
              <a:off x="1606688" y="172213"/>
              <a:ext cx="2187222" cy="8055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2800" kern="1200" dirty="0" smtClean="0">
                  <a:solidFill>
                    <a:schemeClr val="accent6">
                      <a:lumMod val="75000"/>
                    </a:schemeClr>
                  </a:solidFill>
                </a:rPr>
                <a:t>Darbdavys</a:t>
              </a:r>
              <a:endParaRPr lang="lt-LT" sz="28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4" name="Grupė 23"/>
          <p:cNvGrpSpPr/>
          <p:nvPr/>
        </p:nvGrpSpPr>
        <p:grpSpPr>
          <a:xfrm>
            <a:off x="511024" y="5366174"/>
            <a:ext cx="2731522" cy="1013530"/>
            <a:chOff x="1550562" y="134"/>
            <a:chExt cx="2299474" cy="1149737"/>
          </a:xfrm>
        </p:grpSpPr>
        <p:sp>
          <p:nvSpPr>
            <p:cNvPr id="25" name="Suapvalintas stačiakampis 24"/>
            <p:cNvSpPr/>
            <p:nvPr/>
          </p:nvSpPr>
          <p:spPr>
            <a:xfrm>
              <a:off x="1550562" y="134"/>
              <a:ext cx="2299474" cy="1149737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Suapvalintas stačiakampis 4"/>
            <p:cNvSpPr/>
            <p:nvPr/>
          </p:nvSpPr>
          <p:spPr>
            <a:xfrm>
              <a:off x="1606688" y="56260"/>
              <a:ext cx="2187222" cy="1037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2800" kern="1200" dirty="0" smtClean="0">
                  <a:solidFill>
                    <a:schemeClr val="accent6">
                      <a:lumMod val="75000"/>
                    </a:schemeClr>
                  </a:solidFill>
                </a:rPr>
                <a:t>Migracijos departamentas</a:t>
              </a:r>
              <a:endParaRPr lang="lt-LT" sz="28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7" name="Rodyklė žemyn 26"/>
          <p:cNvSpPr/>
          <p:nvPr/>
        </p:nvSpPr>
        <p:spPr bwMode="auto">
          <a:xfrm>
            <a:off x="4556654" y="3310169"/>
            <a:ext cx="484632" cy="243015"/>
          </a:xfrm>
          <a:prstGeom prst="downArrow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dyklė žemyn 27"/>
          <p:cNvSpPr/>
          <p:nvPr/>
        </p:nvSpPr>
        <p:spPr bwMode="auto">
          <a:xfrm>
            <a:off x="4537468" y="4312393"/>
            <a:ext cx="484632" cy="227562"/>
          </a:xfrm>
          <a:prstGeom prst="downArrow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dyklė kairėn-dešinėn 28"/>
          <p:cNvSpPr/>
          <p:nvPr/>
        </p:nvSpPr>
        <p:spPr bwMode="auto">
          <a:xfrm>
            <a:off x="3242546" y="5506459"/>
            <a:ext cx="2889561" cy="360040"/>
          </a:xfrm>
          <a:prstGeom prst="leftRightArrow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dyklė žemyn 29"/>
          <p:cNvSpPr/>
          <p:nvPr/>
        </p:nvSpPr>
        <p:spPr bwMode="auto">
          <a:xfrm>
            <a:off x="4585044" y="5301208"/>
            <a:ext cx="379495" cy="326780"/>
          </a:xfrm>
          <a:prstGeom prst="downArrow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1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5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urinio vietos rezervavimo ženklas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428293"/>
              </p:ext>
            </p:extLst>
          </p:nvPr>
        </p:nvGraphicFramePr>
        <p:xfrm>
          <a:off x="513288" y="1484784"/>
          <a:ext cx="8229600" cy="4872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506982" y="557970"/>
            <a:ext cx="84512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spcBef>
                <a:spcPct val="20000"/>
              </a:spcBef>
            </a:pPr>
            <a:r>
              <a:rPr lang="lt-LT" sz="2800" b="1" kern="0" dirty="0" smtClean="0">
                <a:solidFill>
                  <a:srgbClr val="218726"/>
                </a:solidFill>
                <a:latin typeface="+mn-lt"/>
              </a:rPr>
              <a:t>Valstybės rinkliava</a:t>
            </a:r>
            <a:r>
              <a:rPr lang="lt-LT" sz="2800" b="1" kern="0" dirty="0" smtClean="0">
                <a:solidFill>
                  <a:srgbClr val="218726"/>
                </a:solidFill>
                <a:latin typeface="+mn-lt"/>
                <a:ea typeface="+mn-ea"/>
                <a:cs typeface="+mn-cs"/>
              </a:rPr>
              <a:t> </a:t>
            </a:r>
            <a:endParaRPr lang="lt-LT" sz="2800" b="1" kern="0" dirty="0">
              <a:solidFill>
                <a:srgbClr val="218726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Cambria" pitchFamily="18" charset="0"/>
              </a:rPr>
              <a:t>  </a:t>
            </a:r>
            <a:endParaRPr lang="lt-LT" sz="2400" dirty="0">
              <a:solidFill>
                <a:srgbClr val="21872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800" y="1484784"/>
            <a:ext cx="8199680" cy="4752528"/>
          </a:xfrm>
        </p:spPr>
        <p:txBody>
          <a:bodyPr/>
          <a:lstStyle/>
          <a:p>
            <a:pPr>
              <a:buFont typeface="Wingdings" panose="020B0604020202020204" pitchFamily="2" charset="2"/>
              <a:buChar char="§"/>
            </a:pPr>
            <a:r>
              <a:rPr lang="lt-LT" sz="1800" dirty="0" smtClean="0">
                <a:solidFill>
                  <a:srgbClr val="218726"/>
                </a:solidFill>
              </a:rPr>
              <a:t> </a:t>
            </a:r>
            <a:r>
              <a:rPr lang="lt-LT" sz="1800" dirty="0">
                <a:solidFill>
                  <a:srgbClr val="218726"/>
                </a:solidFill>
              </a:rPr>
              <a:t>Ieškote darbuotojų – registruokite laisvas darbo vietas Lietuvos darbo biržos interneto svetainėje </a:t>
            </a:r>
            <a:r>
              <a:rPr lang="lt-LT" sz="1800" dirty="0" err="1">
                <a:solidFill>
                  <a:srgbClr val="218726"/>
                </a:solidFill>
                <a:hlinkClick r:id="rId2"/>
              </a:rPr>
              <a:t>www.ldb.lt</a:t>
            </a:r>
            <a:r>
              <a:rPr lang="lt-LT" sz="1800" dirty="0">
                <a:solidFill>
                  <a:srgbClr val="218726"/>
                </a:solidFill>
              </a:rPr>
              <a:t>; 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Užsieniečiui gavus leidimą dirbti/leidimą gyventi laiku užregistruokite darbo sutartis teritorinėje darbo biržoje;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Darbo sutartis su užsieniečiu turi būti sudaroma lietuvių ir kita užsieniečiui suprantama kalba;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Leidime dirbti nurodytas terminas, darbo funkcija, darbo vietos adresas turi būti nurodyti ir darbo sutartyje; 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Nepamirškite užsieniečio leidimo dirbti termino pabaigos;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Norėdami tęsti darbo sutartį su užsieniečiu procedūrą dėl sprendimo priėmimo (leidimo gyventi gavimo) pradėkite likus nevėliau kaip 2 – </a:t>
            </a:r>
            <a:r>
              <a:rPr lang="en-US" sz="1800" dirty="0">
                <a:solidFill>
                  <a:srgbClr val="218726"/>
                </a:solidFill>
              </a:rPr>
              <a:t>4</a:t>
            </a:r>
            <a:r>
              <a:rPr lang="lt-LT" sz="1800" dirty="0">
                <a:solidFill>
                  <a:srgbClr val="218726"/>
                </a:solidFill>
              </a:rPr>
              <a:t> mėn. iki leidimo dirbti termino pabaigos;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lt-LT" sz="1800" dirty="0">
                <a:solidFill>
                  <a:srgbClr val="218726"/>
                </a:solidFill>
              </a:rPr>
              <a:t>Nutraukus darbo sutartį su užsieniečiu per </a:t>
            </a:r>
            <a:r>
              <a:rPr lang="en-US" sz="1800" dirty="0">
                <a:solidFill>
                  <a:srgbClr val="218726"/>
                </a:solidFill>
              </a:rPr>
              <a:t>7</a:t>
            </a:r>
            <a:r>
              <a:rPr lang="lt-LT" sz="1800" dirty="0">
                <a:solidFill>
                  <a:srgbClr val="218726"/>
                </a:solidFill>
              </a:rPr>
              <a:t> kalendorines dienas privalote informuoti Lietuvos darbo biržą</a:t>
            </a:r>
            <a:r>
              <a:rPr lang="lt-LT" sz="1800" dirty="0" smtClean="0">
                <a:solidFill>
                  <a:srgbClr val="218726"/>
                </a:solidFill>
              </a:rPr>
              <a:t>;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2113" y="620688"/>
            <a:ext cx="8395735" cy="43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dirty="0" err="1">
                <a:solidFill>
                  <a:srgbClr val="218726"/>
                </a:solidFill>
                <a:latin typeface="+mn-lt"/>
              </a:rPr>
              <a:t>Atmintin</a:t>
            </a:r>
            <a:r>
              <a:rPr lang="lt-LT" sz="2800" b="1" dirty="0">
                <a:solidFill>
                  <a:srgbClr val="218726"/>
                </a:solidFill>
                <a:latin typeface="+mn-lt"/>
              </a:rPr>
              <a:t>ė</a:t>
            </a:r>
            <a:r>
              <a:rPr lang="en-US" sz="2800" b="1" dirty="0">
                <a:solidFill>
                  <a:srgbClr val="218726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218726"/>
                </a:solidFill>
                <a:latin typeface="+mn-lt"/>
              </a:rPr>
              <a:t>darbdaviui</a:t>
            </a:r>
            <a:endParaRPr lang="lt-LT" sz="2800" kern="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764704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Darbdavių pateikti prašymai dėl </a:t>
            </a:r>
            <a:b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užsieniečių įdarbinimo (1)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pic>
        <p:nvPicPr>
          <p:cNvPr id="4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Diagrama 7"/>
          <p:cNvGraphicFramePr/>
          <p:nvPr>
            <p:extLst>
              <p:ext uri="{D42A27DB-BD31-4B8C-83A1-F6EECF244321}">
                <p14:modId xmlns:p14="http://schemas.microsoft.com/office/powerpoint/2010/main" val="456807588"/>
              </p:ext>
            </p:extLst>
          </p:nvPr>
        </p:nvGraphicFramePr>
        <p:xfrm>
          <a:off x="827584" y="1772816"/>
          <a:ext cx="77768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454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539552" y="1268760"/>
            <a:ext cx="7776864" cy="4032448"/>
          </a:xfrm>
        </p:spPr>
        <p:txBody>
          <a:bodyPr/>
          <a:lstStyle/>
          <a:p>
            <a:r>
              <a:rPr lang="lt-LT" b="1" dirty="0" smtClean="0">
                <a:solidFill>
                  <a:srgbClr val="218726"/>
                </a:solidFill>
                <a:latin typeface="Garamond" pitchFamily="18" charset="0"/>
              </a:rPr>
              <a:t/>
            </a:r>
            <a:br>
              <a:rPr lang="lt-LT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>Išsamesnė informacija pateikiama interneto svetainėje:</a:t>
            </a:r>
            <a:br>
              <a:rPr lang="lt-LT" sz="2800" b="1" dirty="0" smtClean="0">
                <a:solidFill>
                  <a:srgbClr val="218726"/>
                </a:solidFill>
                <a:latin typeface="+mn-lt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  <a:hlinkClick r:id="rId3"/>
              </a:rPr>
              <a:t>www.ldb.lt</a:t>
            </a:r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/>
            </a:r>
            <a:br>
              <a:rPr lang="lt-LT" sz="2800" b="1" dirty="0" smtClean="0">
                <a:solidFill>
                  <a:srgbClr val="218726"/>
                </a:solidFill>
                <a:latin typeface="+mn-lt"/>
              </a:rPr>
            </a:br>
            <a:r>
              <a:rPr lang="lt-LT" sz="2400" dirty="0" smtClean="0">
                <a:solidFill>
                  <a:srgbClr val="218726"/>
                </a:solidFill>
                <a:latin typeface="+mn-lt"/>
              </a:rPr>
              <a:t>skyriuje Paslaugos darbdaviams</a:t>
            </a:r>
            <a:br>
              <a:rPr lang="lt-LT" sz="2400" dirty="0" smtClean="0">
                <a:solidFill>
                  <a:srgbClr val="218726"/>
                </a:solidFill>
                <a:latin typeface="+mn-lt"/>
              </a:rPr>
            </a:br>
            <a:r>
              <a:rPr lang="lt-LT" sz="2400" dirty="0" smtClean="0">
                <a:solidFill>
                  <a:srgbClr val="218726"/>
                </a:solidFill>
                <a:latin typeface="+mn-lt"/>
              </a:rPr>
              <a:t> „Užsieniečių įdarbinimas“ </a:t>
            </a:r>
            <a:r>
              <a:rPr lang="lt-LT" sz="2800" dirty="0" smtClean="0">
                <a:solidFill>
                  <a:srgbClr val="218726"/>
                </a:solidFill>
                <a:latin typeface="+mn-lt"/>
              </a:rPr>
              <a:t/>
            </a:r>
            <a:br>
              <a:rPr lang="lt-LT" sz="2800" dirty="0" smtClean="0">
                <a:solidFill>
                  <a:srgbClr val="218726"/>
                </a:solidFill>
                <a:latin typeface="+mn-lt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/>
            </a:r>
            <a:br>
              <a:rPr lang="lt-LT" sz="2800" b="1" dirty="0" smtClean="0">
                <a:solidFill>
                  <a:srgbClr val="218726"/>
                </a:solidFill>
                <a:latin typeface="+mn-lt"/>
              </a:rPr>
            </a:br>
            <a:r>
              <a:rPr lang="lt-LT" sz="2400" b="1" dirty="0" smtClean="0">
                <a:solidFill>
                  <a:srgbClr val="218726"/>
                </a:solidFill>
                <a:latin typeface="+mn-lt"/>
              </a:rPr>
              <a:t>anglų kalba - </a:t>
            </a:r>
            <a:r>
              <a:rPr lang="lt-LT" sz="2400" dirty="0" err="1" smtClean="0">
                <a:solidFill>
                  <a:srgbClr val="218726"/>
                </a:solidFill>
                <a:latin typeface="+mn-lt"/>
              </a:rPr>
              <a:t>www.ldb.lt</a:t>
            </a:r>
            <a:r>
              <a:rPr lang="lt-LT" sz="2400" dirty="0" smtClean="0">
                <a:solidFill>
                  <a:srgbClr val="218726"/>
                </a:solidFill>
                <a:latin typeface="+mn-lt"/>
              </a:rPr>
              <a:t>/EN/INFORMATION/SERVICES/Pages/</a:t>
            </a:r>
            <a:br>
              <a:rPr lang="lt-LT" sz="2400" dirty="0" smtClean="0">
                <a:solidFill>
                  <a:srgbClr val="218726"/>
                </a:solidFill>
                <a:latin typeface="+mn-lt"/>
              </a:rPr>
            </a:br>
            <a:r>
              <a:rPr lang="lt-LT" sz="2400" dirty="0" err="1" smtClean="0">
                <a:solidFill>
                  <a:srgbClr val="218726"/>
                </a:solidFill>
                <a:latin typeface="+mn-lt"/>
              </a:rPr>
              <a:t>Placementofforeigners.aspx</a:t>
            </a:r>
            <a:r>
              <a:rPr lang="lt-LT" sz="2400" dirty="0" smtClean="0">
                <a:solidFill>
                  <a:srgbClr val="218726"/>
                </a:solidFill>
                <a:latin typeface="+mn-lt"/>
              </a:rPr>
              <a:t> </a:t>
            </a:r>
            <a:r>
              <a:rPr lang="lt-LT" sz="2400" b="1" dirty="0" smtClean="0">
                <a:solidFill>
                  <a:srgbClr val="218726"/>
                </a:solidFill>
                <a:latin typeface="+mn-lt"/>
              </a:rPr>
              <a:t/>
            </a:r>
            <a:br>
              <a:rPr lang="lt-LT" sz="2400" b="1" dirty="0" smtClean="0">
                <a:solidFill>
                  <a:srgbClr val="218726"/>
                </a:solidFill>
                <a:latin typeface="+mn-lt"/>
              </a:rPr>
            </a:br>
            <a:endParaRPr lang="lt-LT" sz="2800" b="1" dirty="0">
              <a:solidFill>
                <a:srgbClr val="21872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97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539552" y="1268760"/>
            <a:ext cx="7776864" cy="4032448"/>
          </a:xfrm>
        </p:spPr>
        <p:txBody>
          <a:bodyPr/>
          <a:lstStyle/>
          <a:p>
            <a:r>
              <a:rPr lang="lt-LT" b="1" dirty="0" smtClean="0">
                <a:solidFill>
                  <a:srgbClr val="218726"/>
                </a:solidFill>
                <a:latin typeface="Garamond" pitchFamily="18" charset="0"/>
              </a:rPr>
              <a:t>Ačiū už dėmesį</a:t>
            </a:r>
            <a:r>
              <a:rPr lang="en-US" b="1" dirty="0" smtClean="0">
                <a:solidFill>
                  <a:srgbClr val="218726"/>
                </a:solidFill>
                <a:latin typeface="Garamond" pitchFamily="18" charset="0"/>
              </a:rPr>
              <a:t>!</a:t>
            </a:r>
            <a:br>
              <a:rPr lang="en-US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lt-LT" b="1" dirty="0" smtClean="0">
                <a:solidFill>
                  <a:srgbClr val="218726"/>
                </a:solidFill>
                <a:latin typeface="Garamond" pitchFamily="18" charset="0"/>
              </a:rPr>
              <a:t/>
            </a:r>
            <a:br>
              <a:rPr lang="lt-LT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218726"/>
                </a:solidFill>
                <a:latin typeface="Garamond" pitchFamily="18" charset="0"/>
              </a:rPr>
              <a:t>???</a:t>
            </a:r>
            <a: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  <a:t/>
            </a:r>
            <a:b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lt-LT" sz="1800" b="1" dirty="0" smtClean="0">
                <a:solidFill>
                  <a:srgbClr val="218726"/>
                </a:solidFill>
                <a:latin typeface="Garamond" pitchFamily="18" charset="0"/>
              </a:rPr>
              <a:t>el.</a:t>
            </a:r>
            <a: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  <a:t>p. </a:t>
            </a:r>
            <a:r>
              <a:rPr lang="lt-LT" sz="1800" b="1" dirty="0" err="1" smtClean="0">
                <a:solidFill>
                  <a:srgbClr val="218726"/>
                </a:solidFill>
                <a:latin typeface="Garamond" pitchFamily="18" charset="0"/>
                <a:hlinkClick r:id="rId3"/>
              </a:rPr>
              <a:t>danguole.galiniene</a:t>
            </a:r>
            <a:r>
              <a:rPr lang="en-US" sz="1800" b="1" dirty="0" smtClean="0">
                <a:solidFill>
                  <a:srgbClr val="218726"/>
                </a:solidFill>
                <a:latin typeface="Garamond" pitchFamily="18" charset="0"/>
                <a:hlinkClick r:id="rId3"/>
              </a:rPr>
              <a:t>@</a:t>
            </a:r>
            <a:r>
              <a:rPr lang="en-US" sz="1800" b="1" dirty="0" err="1" smtClean="0">
                <a:solidFill>
                  <a:srgbClr val="218726"/>
                </a:solidFill>
                <a:latin typeface="Garamond" pitchFamily="18" charset="0"/>
                <a:hlinkClick r:id="rId3"/>
              </a:rPr>
              <a:t>ldb.lt</a:t>
            </a:r>
            <a: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  <a:t/>
            </a:r>
            <a:b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</a:br>
            <a:r>
              <a:rPr lang="en-US" sz="1800" b="1" dirty="0" smtClean="0">
                <a:solidFill>
                  <a:srgbClr val="218726"/>
                </a:solidFill>
                <a:latin typeface="Garamond" pitchFamily="18" charset="0"/>
              </a:rPr>
              <a:t>tel. +37037409883</a:t>
            </a:r>
            <a:r>
              <a:rPr lang="lt-LT" b="1" dirty="0">
                <a:solidFill>
                  <a:srgbClr val="218726"/>
                </a:solidFill>
                <a:latin typeface="Garamond" pitchFamily="18" charset="0"/>
              </a:rPr>
              <a:t/>
            </a:r>
            <a:br>
              <a:rPr lang="lt-LT" b="1" dirty="0">
                <a:solidFill>
                  <a:srgbClr val="218726"/>
                </a:solidFill>
                <a:latin typeface="Garamond" pitchFamily="18" charset="0"/>
              </a:rPr>
            </a:br>
            <a:endParaRPr lang="lt-LT" sz="2800" b="1" dirty="0">
              <a:solidFill>
                <a:srgbClr val="21872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05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764704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Darbdavių pateikti prašymai dėl </a:t>
            </a:r>
            <a:b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užsieniečių įdarbinimo (2)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graphicFrame>
        <p:nvGraphicFramePr>
          <p:cNvPr id="7" name="Diagrama 7"/>
          <p:cNvGraphicFramePr/>
          <p:nvPr>
            <p:extLst>
              <p:ext uri="{D42A27DB-BD31-4B8C-83A1-F6EECF244321}">
                <p14:modId xmlns:p14="http://schemas.microsoft.com/office/powerpoint/2010/main" val="3934446960"/>
              </p:ext>
            </p:extLst>
          </p:nvPr>
        </p:nvGraphicFramePr>
        <p:xfrm>
          <a:off x="827584" y="1772816"/>
          <a:ext cx="76328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380" y="602187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>Išduoti leidimai dirbti Lietuvoje 2015 m. </a:t>
            </a:r>
            <a:endParaRPr lang="lt-LT" sz="2800" b="1" dirty="0">
              <a:solidFill>
                <a:srgbClr val="218726"/>
              </a:solidFill>
              <a:latin typeface="+mn-lt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55420817"/>
              </p:ext>
            </p:extLst>
          </p:nvPr>
        </p:nvGraphicFramePr>
        <p:xfrm>
          <a:off x="395536" y="1484784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tačiakampis 8"/>
          <p:cNvSpPr/>
          <p:nvPr/>
        </p:nvSpPr>
        <p:spPr>
          <a:xfrm>
            <a:off x="1187624" y="6021288"/>
            <a:ext cx="5732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i="1" dirty="0">
                <a:solidFill>
                  <a:srgbClr val="0070C0"/>
                </a:solidFill>
              </a:rPr>
              <a:t>Per 2015 m. išduota </a:t>
            </a:r>
            <a:r>
              <a:rPr lang="lt-LT" sz="2400" i="1" dirty="0" smtClean="0">
                <a:solidFill>
                  <a:srgbClr val="0070C0"/>
                </a:solidFill>
              </a:rPr>
              <a:t>6873 </a:t>
            </a:r>
            <a:r>
              <a:rPr lang="lt-LT" sz="2400" i="1" dirty="0">
                <a:solidFill>
                  <a:srgbClr val="0070C0"/>
                </a:solidFill>
              </a:rPr>
              <a:t>užsieniečiams</a:t>
            </a:r>
            <a:endParaRPr lang="lt-LT" sz="2400" dirty="0"/>
          </a:p>
        </p:txBody>
      </p:sp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764704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Užsieniečių įdarbinimas 2015 m.  </a:t>
            </a:r>
            <a:b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Paklausiausios profesijos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106543212"/>
              </p:ext>
            </p:extLst>
          </p:nvPr>
        </p:nvGraphicFramePr>
        <p:xfrm>
          <a:off x="4644008" y="1601416"/>
          <a:ext cx="43204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16334860"/>
              </p:ext>
            </p:extLst>
          </p:nvPr>
        </p:nvGraphicFramePr>
        <p:xfrm>
          <a:off x="251520" y="1916832"/>
          <a:ext cx="4392147" cy="3496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5036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764704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Užsieniečių įdarbinimas 2015 m. pagal pilietybę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07274946"/>
              </p:ext>
            </p:extLst>
          </p:nvPr>
        </p:nvGraphicFramePr>
        <p:xfrm>
          <a:off x="1549094" y="1844824"/>
          <a:ext cx="60486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80" y="764704"/>
            <a:ext cx="8638100" cy="720466"/>
          </a:xfrm>
        </p:spPr>
        <p:txBody>
          <a:bodyPr/>
          <a:lstStyle/>
          <a:p>
            <a:r>
              <a:rPr lang="lt-LT" sz="2800" b="1" dirty="0" smtClean="0">
                <a:solidFill>
                  <a:srgbClr val="218726"/>
                </a:solidFill>
                <a:latin typeface="+mn-lt"/>
                <a:ea typeface="Times New Roman"/>
              </a:rPr>
              <a:t>Užsieniečių įdarbinimo tendencijos 2016 m.  </a:t>
            </a:r>
            <a:endParaRPr lang="lt-LT" sz="2800" dirty="0">
              <a:solidFill>
                <a:srgbClr val="218726"/>
              </a:solidFill>
              <a:latin typeface="+mn-lt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6156" y="1628800"/>
            <a:ext cx="8456324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2000" dirty="0" smtClean="0">
                <a:solidFill>
                  <a:srgbClr val="218726"/>
                </a:solidFill>
              </a:rPr>
              <a:t>Ženkliai didėja darbdavių prašymų dėl užsieniečių įdarbinimo skaičius: </a:t>
            </a:r>
          </a:p>
          <a:p>
            <a:pPr marL="3556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lt-LT" sz="2000" i="1" dirty="0" smtClean="0">
                <a:solidFill>
                  <a:srgbClr val="218726"/>
                </a:solidFill>
              </a:rPr>
              <a:t>2016 m. I ketv., lyginant su praėjusių metų tuo pačiu laikotarpiu, leidimų skaičius išaugo 1,8 karto;</a:t>
            </a:r>
          </a:p>
          <a:p>
            <a:pPr marL="355600" indent="0">
              <a:spcBef>
                <a:spcPts val="0"/>
              </a:spcBef>
              <a:spcAft>
                <a:spcPts val="1200"/>
              </a:spcAft>
              <a:buNone/>
              <a:tabLst>
                <a:tab pos="87313" algn="l"/>
              </a:tabLst>
            </a:pPr>
            <a:r>
              <a:rPr lang="lt-LT" sz="2000" i="1" dirty="0" smtClean="0">
                <a:solidFill>
                  <a:srgbClr val="218726"/>
                </a:solidFill>
              </a:rPr>
              <a:t>Lyginant 2015 </a:t>
            </a:r>
            <a:r>
              <a:rPr lang="lt-LT" sz="2000" i="1" dirty="0">
                <a:solidFill>
                  <a:srgbClr val="218726"/>
                </a:solidFill>
              </a:rPr>
              <a:t>m</a:t>
            </a:r>
            <a:r>
              <a:rPr lang="lt-LT" sz="2000" i="1" dirty="0" smtClean="0">
                <a:solidFill>
                  <a:srgbClr val="218726"/>
                </a:solidFill>
              </a:rPr>
              <a:t>. išduotus leidimus dirbti su 2014 m</a:t>
            </a:r>
            <a:r>
              <a:rPr lang="lt-LT" sz="2000" i="1" dirty="0">
                <a:solidFill>
                  <a:srgbClr val="218726"/>
                </a:solidFill>
              </a:rPr>
              <a:t>., leidimų skaičius </a:t>
            </a:r>
            <a:r>
              <a:rPr lang="lt-LT" sz="2000" i="1" dirty="0" smtClean="0">
                <a:solidFill>
                  <a:srgbClr val="218726"/>
                </a:solidFill>
              </a:rPr>
              <a:t>išaugo 2,3 karto;</a:t>
            </a:r>
            <a:endParaRPr lang="lt-LT" sz="2000" i="1" dirty="0">
              <a:solidFill>
                <a:srgbClr val="218726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2000" dirty="0">
                <a:solidFill>
                  <a:srgbClr val="218726"/>
                </a:solidFill>
              </a:rPr>
              <a:t>Kauno regione toliau sėkmingai įgyvendinant daugiabučių namų ir viešųjų pastatų renovacijos programą, 2 ketvirtyje turėtų  išaugti plataus profilio statybininkų </a:t>
            </a:r>
            <a:r>
              <a:rPr lang="lt-LT" sz="2000" dirty="0" smtClean="0">
                <a:solidFill>
                  <a:srgbClr val="218726"/>
                </a:solidFill>
              </a:rPr>
              <a:t>poreikis iš užsienio: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lt-LT" sz="2000" i="1" dirty="0" smtClean="0">
                <a:solidFill>
                  <a:srgbClr val="218726"/>
                </a:solidFill>
              </a:rPr>
              <a:t>     daugėja užsieniečių statybininkų dirbančių pagal darbo sutartis;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2000" dirty="0" smtClean="0">
                <a:solidFill>
                  <a:srgbClr val="218726"/>
                </a:solidFill>
              </a:rPr>
              <a:t>Toliau didės tarptautinio krovinių vežimo transporto priemonės vairuotojų užsieniečių poreikis;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2000" dirty="0" smtClean="0">
                <a:solidFill>
                  <a:srgbClr val="218726"/>
                </a:solidFill>
              </a:rPr>
              <a:t>Daugėja pramonės sektoriaus darbdavių, ketinančių įdarbinti užsieniečius.</a:t>
            </a:r>
          </a:p>
        </p:txBody>
      </p:sp>
      <p:pic>
        <p:nvPicPr>
          <p:cNvPr id="8" name="Picture 9" descr="ldb logo kontur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+mn-lt"/>
              </a:rPr>
            </a:br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>Teisės aktai, reguliuojantys </a:t>
            </a:r>
            <a:r>
              <a:rPr lang="lt-LT" sz="2800" b="1" dirty="0">
                <a:solidFill>
                  <a:srgbClr val="218726"/>
                </a:solidFill>
                <a:latin typeface="+mn-lt"/>
              </a:rPr>
              <a:t>u</a:t>
            </a:r>
            <a:r>
              <a:rPr lang="lt-LT" sz="2800" b="1" dirty="0" smtClean="0">
                <a:solidFill>
                  <a:srgbClr val="218726"/>
                </a:solidFill>
                <a:latin typeface="+mn-lt"/>
              </a:rPr>
              <a:t>žsieniečių įdarbinimą  </a:t>
            </a:r>
            <a:endParaRPr lang="lt-LT" sz="2400" dirty="0">
              <a:solidFill>
                <a:srgbClr val="218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56" y="1628800"/>
            <a:ext cx="8456324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1800" b="1" dirty="0" smtClean="0">
                <a:solidFill>
                  <a:srgbClr val="218726"/>
                </a:solidFill>
              </a:rPr>
              <a:t>2004 m. balandžio 29 d. Lietuvos Respublikos įstatymas Nr. IX-2206 „Dėl užsieniečių teisinės padėties“;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1800" dirty="0" smtClean="0">
                <a:solidFill>
                  <a:srgbClr val="218726"/>
                </a:solidFill>
              </a:rPr>
              <a:t>2015 m. kovo 19 d. Lietuvos Respublikos socialinės apsaugos ir darbo ministro įsakymu Nr. A1-141 patvirtintas „Leidimo dirbti užsieniečiams išdavimo sąlygų ir tvarkos aprašas”;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1800" dirty="0" smtClean="0">
                <a:solidFill>
                  <a:srgbClr val="218726"/>
                </a:solidFill>
              </a:rPr>
              <a:t>2015 </a:t>
            </a:r>
            <a:r>
              <a:rPr lang="lt-LT" sz="1800" dirty="0">
                <a:solidFill>
                  <a:srgbClr val="218726"/>
                </a:solidFill>
              </a:rPr>
              <a:t>m. </a:t>
            </a:r>
            <a:r>
              <a:rPr lang="lt-LT" sz="1800" dirty="0" smtClean="0">
                <a:solidFill>
                  <a:srgbClr val="218726"/>
                </a:solidFill>
              </a:rPr>
              <a:t>kovo 19 d</a:t>
            </a:r>
            <a:r>
              <a:rPr lang="lt-LT" sz="1800" dirty="0">
                <a:solidFill>
                  <a:srgbClr val="218726"/>
                </a:solidFill>
              </a:rPr>
              <a:t>. Lietuvos Respublikos socialinės apsaugos ir darbo ministro </a:t>
            </a:r>
            <a:r>
              <a:rPr lang="lt-LT" sz="1800" dirty="0" smtClean="0">
                <a:solidFill>
                  <a:srgbClr val="218726"/>
                </a:solidFill>
              </a:rPr>
              <a:t>įsakymu </a:t>
            </a:r>
            <a:r>
              <a:rPr lang="lt-LT" sz="1800" dirty="0">
                <a:solidFill>
                  <a:srgbClr val="218726"/>
                </a:solidFill>
              </a:rPr>
              <a:t>Nr. </a:t>
            </a:r>
            <a:r>
              <a:rPr lang="lt-LT" sz="1800" dirty="0" smtClean="0">
                <a:solidFill>
                  <a:srgbClr val="218726"/>
                </a:solidFill>
              </a:rPr>
              <a:t>A1-139 patvirtintas „Sprendimo </a:t>
            </a:r>
            <a:r>
              <a:rPr lang="lt-LT" sz="1800" dirty="0">
                <a:solidFill>
                  <a:srgbClr val="218726"/>
                </a:solidFill>
              </a:rPr>
              <a:t>dėl užsieniečio </a:t>
            </a:r>
            <a:r>
              <a:rPr lang="lt-LT" sz="1800" dirty="0" smtClean="0">
                <a:solidFill>
                  <a:srgbClr val="218726"/>
                </a:solidFill>
              </a:rPr>
              <a:t>darbo </a:t>
            </a:r>
            <a:r>
              <a:rPr lang="lt-LT" sz="1800" dirty="0">
                <a:solidFill>
                  <a:srgbClr val="218726"/>
                </a:solidFill>
              </a:rPr>
              <a:t>atitikties Lietuvos Respublikos darbo rinkos poreikiams  priėmimo tvarkos </a:t>
            </a:r>
            <a:r>
              <a:rPr lang="lt-LT" sz="1800" dirty="0" smtClean="0">
                <a:solidFill>
                  <a:srgbClr val="218726"/>
                </a:solidFill>
              </a:rPr>
              <a:t>aprašas”;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t-LT" sz="1800" dirty="0" smtClean="0">
                <a:solidFill>
                  <a:srgbClr val="218726"/>
                </a:solidFill>
              </a:rPr>
              <a:t>2012 m. gruodžio 28 d. Lietuvos Respublikos socialinės apsaugos ir darbo ministro įsakymu patvirtintas Nr. A1-587 „Sprendimo dėl užsieniečio aukštos profesinės kvalifikacijos reikalaujančio darbo atitikties Lietuvos Respublikos darbo rinkos poreikiams  priėmimo tvarkos aprašas“.</a:t>
            </a:r>
          </a:p>
        </p:txBody>
      </p:sp>
      <p:pic>
        <p:nvPicPr>
          <p:cNvPr id="10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6" y="54382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639854" y="167677"/>
            <a:ext cx="48244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lt-LT" sz="1400" b="1" dirty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KAUNO TERITORINĖ DARBO </a:t>
            </a:r>
            <a:r>
              <a:rPr lang="lt-LT" sz="14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BIRŽA</a:t>
            </a:r>
            <a:endParaRPr lang="lt-LT" sz="14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6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4" y="198968"/>
            <a:ext cx="8784975" cy="1143000"/>
          </a:xfrm>
        </p:spPr>
        <p:txBody>
          <a:bodyPr/>
          <a:lstStyle/>
          <a:p>
            <a: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lt-LT" sz="2800" b="1" dirty="0" smtClean="0">
                <a:solidFill>
                  <a:srgbClr val="00B050"/>
                </a:solidFill>
                <a:latin typeface="Cambria" pitchFamily="18" charset="0"/>
              </a:rPr>
            </a:br>
            <a:r>
              <a:rPr lang="lt-LT" sz="2800" b="1" dirty="0" smtClean="0">
                <a:solidFill>
                  <a:srgbClr val="218726"/>
                </a:solidFill>
                <a:latin typeface="Cambria" pitchFamily="18" charset="0"/>
              </a:rPr>
              <a:t>  </a:t>
            </a:r>
            <a:endParaRPr lang="lt-LT" sz="2400" dirty="0">
              <a:solidFill>
                <a:srgbClr val="21872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260649"/>
            <a:ext cx="6174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LIETUVOS DARBO BIRŽA</a:t>
            </a:r>
          </a:p>
          <a:p>
            <a:r>
              <a:rPr lang="lt-LT" sz="800" b="1" dirty="0" smtClean="0">
                <a:solidFill>
                  <a:srgbClr val="218726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PRIE SOCIALINĖS APSAUGOS IR DARBO MINISTERIJOS</a:t>
            </a:r>
            <a:endParaRPr lang="en-US" sz="800" b="1" dirty="0">
              <a:solidFill>
                <a:srgbClr val="218726"/>
              </a:solidFill>
              <a:latin typeface="Cambria" pitchFamily="18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db logo kontura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513288" cy="5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18830" y="980728"/>
            <a:ext cx="8638100" cy="72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2800" b="1" kern="0" dirty="0" smtClean="0">
                <a:solidFill>
                  <a:srgbClr val="218726"/>
                </a:solidFill>
                <a:latin typeface="+mn-lt"/>
                <a:ea typeface="Times New Roman"/>
              </a:rPr>
              <a:t>Užsienietis</a:t>
            </a:r>
            <a:r>
              <a:rPr lang="lt-LT" sz="2800" b="1" kern="0" dirty="0">
                <a:solidFill>
                  <a:srgbClr val="218726"/>
                </a:solidFill>
                <a:latin typeface="+mn-lt"/>
                <a:ea typeface="Times New Roman"/>
              </a:rPr>
              <a:t>, kuris ketina dirbti Lietuvos Respublikoje, privalo </a:t>
            </a:r>
            <a:r>
              <a:rPr lang="lt-LT" sz="2800" b="1" kern="0" dirty="0" smtClean="0">
                <a:solidFill>
                  <a:srgbClr val="218726"/>
                </a:solidFill>
                <a:latin typeface="+mn-lt"/>
                <a:ea typeface="Times New Roman"/>
              </a:rPr>
              <a:t>įsigyti </a:t>
            </a:r>
            <a:endParaRPr lang="lt-LT" sz="2800" kern="0" dirty="0">
              <a:solidFill>
                <a:srgbClr val="218726"/>
              </a:solidFill>
              <a:latin typeface="+mn-lt"/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692800" y="2204864"/>
            <a:ext cx="7983656" cy="316835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t-LT" sz="2400" dirty="0" smtClean="0">
                <a:solidFill>
                  <a:srgbClr val="218726"/>
                </a:solidFill>
              </a:rPr>
              <a:t>a) leidimą dirbti;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t-LT" sz="2400" dirty="0" smtClean="0">
                <a:solidFill>
                  <a:srgbClr val="218726"/>
                </a:solidFill>
              </a:rPr>
              <a:t>b) leidimą </a:t>
            </a:r>
            <a:r>
              <a:rPr lang="lt-LT" sz="2400" dirty="0">
                <a:solidFill>
                  <a:srgbClr val="218726"/>
                </a:solidFill>
              </a:rPr>
              <a:t>laikinai gyventi ir dirbti </a:t>
            </a:r>
            <a:r>
              <a:rPr lang="lt-LT" sz="2400" dirty="0" smtClean="0">
                <a:solidFill>
                  <a:srgbClr val="218726"/>
                </a:solidFill>
              </a:rPr>
              <a:t>(Vienas </a:t>
            </a:r>
            <a:r>
              <a:rPr lang="lt-LT" sz="2400" dirty="0">
                <a:solidFill>
                  <a:srgbClr val="218726"/>
                </a:solidFill>
              </a:rPr>
              <a:t>leidimas) (pagal Direktyvą 2011/98/ES</a:t>
            </a:r>
            <a:r>
              <a:rPr lang="lt-LT" sz="2400" dirty="0" smtClean="0">
                <a:solidFill>
                  <a:srgbClr val="218726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t-LT" sz="2400" dirty="0" smtClean="0">
                <a:solidFill>
                  <a:srgbClr val="218726"/>
                </a:solidFill>
              </a:rPr>
              <a:t>c</a:t>
            </a:r>
            <a:r>
              <a:rPr lang="lt-LT" sz="2400" dirty="0">
                <a:solidFill>
                  <a:srgbClr val="218726"/>
                </a:solidFill>
              </a:rPr>
              <a:t>) </a:t>
            </a:r>
            <a:r>
              <a:rPr lang="lt-LT" sz="2400" dirty="0" smtClean="0">
                <a:solidFill>
                  <a:srgbClr val="218726"/>
                </a:solidFill>
              </a:rPr>
              <a:t>leidimą </a:t>
            </a:r>
            <a:r>
              <a:rPr lang="lt-LT" sz="2400" dirty="0">
                <a:solidFill>
                  <a:srgbClr val="218726"/>
                </a:solidFill>
              </a:rPr>
              <a:t>laikinai gyventi, ketinant dirbti aukštos profesinės kvalifikacijos reikalaujantį darbą </a:t>
            </a:r>
            <a:r>
              <a:rPr lang="lt-LT" sz="2400" dirty="0" smtClean="0">
                <a:solidFill>
                  <a:srgbClr val="218726"/>
                </a:solidFill>
              </a:rPr>
              <a:t>(ES </a:t>
            </a:r>
            <a:r>
              <a:rPr lang="lt-LT" sz="2400" dirty="0">
                <a:solidFill>
                  <a:srgbClr val="218726"/>
                </a:solidFill>
              </a:rPr>
              <a:t>mėlynoji kortelė) (pagal Direktyvą 2009/50/EB</a:t>
            </a:r>
            <a:r>
              <a:rPr lang="lt-LT" sz="2400" dirty="0" smtClean="0">
                <a:solidFill>
                  <a:srgbClr val="218726"/>
                </a:solidFill>
              </a:rPr>
              <a:t>).</a:t>
            </a:r>
            <a:endParaRPr lang="lt-LT" sz="2400" dirty="0">
              <a:solidFill>
                <a:srgbClr val="2187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3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Išdailinta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1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1213</Words>
  <Application>Microsoft Office PowerPoint</Application>
  <PresentationFormat>On-screen Show (4:3)</PresentationFormat>
  <Paragraphs>159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Garamond</vt:lpstr>
      <vt:lpstr>Times New Roman</vt:lpstr>
      <vt:lpstr>Wingdings</vt:lpstr>
      <vt:lpstr>Default Design</vt:lpstr>
      <vt:lpstr>UŽSIENIEČIŲ ĮDARBINIMAS ĮMONĖSE. TVARKA IR TENDENCIJOS</vt:lpstr>
      <vt:lpstr>Darbdavių pateikti prašymai dėl  užsieniečių įdarbinimo (1)</vt:lpstr>
      <vt:lpstr>Darbdavių pateikti prašymai dėl  užsieniečių įdarbinimo (2)</vt:lpstr>
      <vt:lpstr>Išduoti leidimai dirbti Lietuvoje 2015 m. </vt:lpstr>
      <vt:lpstr>Užsieniečių įdarbinimas 2015 m.   Paklausiausios profesijos</vt:lpstr>
      <vt:lpstr>Užsieniečių įdarbinimas 2015 m. pagal pilietybę</vt:lpstr>
      <vt:lpstr>Užsieniečių įdarbinimo tendencijos 2016 m.  </vt:lpstr>
      <vt:lpstr> Teisės aktai, reguliuojantys užsieniečių įdarbinimą  </vt:lpstr>
      <vt:lpstr>   </vt:lpstr>
      <vt:lpstr>Bendrosios nuostatos (1)</vt:lpstr>
      <vt:lpstr>Bendrosios nuostatos (2)</vt:lpstr>
      <vt:lpstr>   </vt:lpstr>
      <vt:lpstr>   </vt:lpstr>
      <vt:lpstr>PowerPoint Presentation</vt:lpstr>
      <vt:lpstr>PowerPoint Presentation</vt:lpstr>
      <vt:lpstr>   </vt:lpstr>
      <vt:lpstr>Vidutiniškai sprendimas, kad užsieniečio darbas atitinka Lietuvos Respublikos darbo rinkos poreikius, priimamas  per 2-4 savaites, sprendimas dėl aukštos profesinės kvalifikacijos -  per 1 savaitę</vt:lpstr>
      <vt:lpstr>PowerPoint Presentation</vt:lpstr>
      <vt:lpstr>   </vt:lpstr>
      <vt:lpstr> Išsamesnė informacija pateikiama interneto svetainėje: www.ldb.lt skyriuje Paslaugos darbdaviams  „Užsieniečių įdarbinimas“   anglų kalba - www.ldb.lt/EN/INFORMATION/SERVICES/Pages/ Placementofforeigners.aspx  </vt:lpstr>
      <vt:lpstr>Ačiū už dėmesį!  ??? el.p. danguole.galiniene@ldb.lt tel. +37037409883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INDIVIDUALIŲ UŽIMTUMO VEIKLOS PLANŲ ĮGYVENDINIMO EFEKTYVUMAS</dc:title>
  <dc:creator>Gytis Darulis</dc:creator>
  <cp:lastModifiedBy>Daiva Vyšniauskienė</cp:lastModifiedBy>
  <cp:revision>311</cp:revision>
  <cp:lastPrinted>2015-03-23T14:26:42Z</cp:lastPrinted>
  <dcterms:created xsi:type="dcterms:W3CDTF">2012-09-10T13:03:35Z</dcterms:created>
  <dcterms:modified xsi:type="dcterms:W3CDTF">2016-05-06T12:16:22Z</dcterms:modified>
</cp:coreProperties>
</file>